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788" r:id="rId21"/>
    <p:sldId id="276" r:id="rId22"/>
    <p:sldId id="277" r:id="rId23"/>
    <p:sldId id="281" r:id="rId24"/>
    <p:sldId id="839" r:id="rId25"/>
    <p:sldId id="866" r:id="rId26"/>
    <p:sldId id="892" r:id="rId27"/>
    <p:sldId id="856" r:id="rId28"/>
    <p:sldId id="867" r:id="rId29"/>
    <p:sldId id="834" r:id="rId30"/>
    <p:sldId id="851" r:id="rId31"/>
    <p:sldId id="852" r:id="rId32"/>
    <p:sldId id="853" r:id="rId33"/>
    <p:sldId id="879" r:id="rId34"/>
    <p:sldId id="893" r:id="rId35"/>
    <p:sldId id="840" r:id="rId36"/>
    <p:sldId id="899" r:id="rId37"/>
    <p:sldId id="900" r:id="rId38"/>
    <p:sldId id="901" r:id="rId39"/>
    <p:sldId id="279" r:id="rId40"/>
    <p:sldId id="280" r:id="rId41"/>
    <p:sldId id="258" r:id="rId42"/>
  </p:sldIdLst>
  <p:sldSz cx="12192000" cy="6858000"/>
  <p:notesSz cx="7102475" cy="9388475"/>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14CB89-461E-40EC-A40D-FE4EA6C9113D}" v="59" dt="2024-04-11T01:31:25.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1" autoAdjust="0"/>
    <p:restoredTop sz="76518" autoAdjust="0"/>
  </p:normalViewPr>
  <p:slideViewPr>
    <p:cSldViewPr snapToGrid="0" showGuides="1">
      <p:cViewPr varScale="1">
        <p:scale>
          <a:sx n="51" d="100"/>
          <a:sy n="51" d="100"/>
        </p:scale>
        <p:origin x="1256"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949A08-FF5D-453B-88E9-4608987CF16B}" type="doc">
      <dgm:prSet loTypeId="urn:microsoft.com/office/officeart/2005/8/layout/hierarchy3" loCatId="list" qsTypeId="urn:microsoft.com/office/officeart/2005/8/quickstyle/3d5" qsCatId="3D" csTypeId="urn:microsoft.com/office/officeart/2005/8/colors/accent2_5" csCatId="accent2" phldr="1"/>
      <dgm:spPr/>
      <dgm:t>
        <a:bodyPr/>
        <a:lstStyle/>
        <a:p>
          <a:endParaRPr lang="en-US"/>
        </a:p>
      </dgm:t>
    </dgm:pt>
    <dgm:pt modelId="{08123A01-781F-4F22-BEA2-79AB85050076}">
      <dgm:prSet phldrT="[Text]"/>
      <dgm:spPr>
        <a:solidFill>
          <a:schemeClr val="accent1">
            <a:alpha val="90000"/>
          </a:schemeClr>
        </a:solidFill>
      </dgm:spPr>
      <dgm:t>
        <a:bodyPr/>
        <a:lstStyle/>
        <a:p>
          <a:r>
            <a:rPr lang="fr-CH" dirty="0" err="1"/>
            <a:t>Acuerdo</a:t>
          </a:r>
          <a:r>
            <a:rPr lang="fr-CH" dirty="0"/>
            <a:t> 1997 </a:t>
          </a:r>
          <a:endParaRPr lang="en-US" dirty="0"/>
        </a:p>
      </dgm:t>
    </dgm:pt>
    <dgm:pt modelId="{A217AD70-80C5-4580-85EE-44A9512944CE}" type="parTrans" cxnId="{7D5D43D1-6187-4FCC-9D4E-9B78D5FE2224}">
      <dgm:prSet/>
      <dgm:spPr/>
      <dgm:t>
        <a:bodyPr/>
        <a:lstStyle/>
        <a:p>
          <a:endParaRPr lang="en-US"/>
        </a:p>
      </dgm:t>
    </dgm:pt>
    <dgm:pt modelId="{D32C6408-FFBE-4CB7-9960-5CD394BF4350}" type="sibTrans" cxnId="{7D5D43D1-6187-4FCC-9D4E-9B78D5FE2224}">
      <dgm:prSet/>
      <dgm:spPr/>
      <dgm:t>
        <a:bodyPr/>
        <a:lstStyle/>
        <a:p>
          <a:endParaRPr lang="en-US"/>
        </a:p>
      </dgm:t>
    </dgm:pt>
    <dgm:pt modelId="{1EB3CF18-F34C-4210-927C-DB2401D1DA02}">
      <dgm:prSet phldrT="[Text]"/>
      <dgm:spPr/>
      <dgm:t>
        <a:bodyPr/>
        <a:lstStyle/>
        <a:p>
          <a:r>
            <a:rPr lang="fr-CH" dirty="0"/>
            <a:t>UN </a:t>
          </a:r>
          <a:r>
            <a:rPr lang="fr-CH" dirty="0" err="1"/>
            <a:t>Rule</a:t>
          </a:r>
          <a:r>
            <a:rPr lang="fr-CH" dirty="0"/>
            <a:t> No. 1</a:t>
          </a:r>
          <a:endParaRPr lang="en-US" dirty="0"/>
        </a:p>
      </dgm:t>
    </dgm:pt>
    <dgm:pt modelId="{77598584-AEFF-4020-878F-3B65CC0487BC}" type="parTrans" cxnId="{20F825C3-5802-4451-B5E2-885CAF23298B}">
      <dgm:prSet/>
      <dgm:spPr/>
      <dgm:t>
        <a:bodyPr/>
        <a:lstStyle/>
        <a:p>
          <a:endParaRPr lang="en-US"/>
        </a:p>
      </dgm:t>
    </dgm:pt>
    <dgm:pt modelId="{DA3DFFDD-D6B9-442B-B58D-F907AF6EEEDD}" type="sibTrans" cxnId="{20F825C3-5802-4451-B5E2-885CAF23298B}">
      <dgm:prSet/>
      <dgm:spPr/>
      <dgm:t>
        <a:bodyPr/>
        <a:lstStyle/>
        <a:p>
          <a:endParaRPr lang="en-US"/>
        </a:p>
      </dgm:t>
    </dgm:pt>
    <dgm:pt modelId="{CAA93495-DB00-4FA2-B302-4AFCED48538A}">
      <dgm:prSet phldrT="[Text]"/>
      <dgm:spPr/>
      <dgm:t>
        <a:bodyPr/>
        <a:lstStyle/>
        <a:p>
          <a:r>
            <a:rPr lang="fr-CH" dirty="0"/>
            <a:t>UN </a:t>
          </a:r>
          <a:r>
            <a:rPr lang="fr-CH" dirty="0" err="1"/>
            <a:t>Rule</a:t>
          </a:r>
          <a:r>
            <a:rPr lang="fr-CH" dirty="0"/>
            <a:t> No. 2</a:t>
          </a:r>
          <a:endParaRPr lang="en-US" dirty="0"/>
        </a:p>
      </dgm:t>
    </dgm:pt>
    <dgm:pt modelId="{446091A2-1461-4522-803A-25CE754131EE}" type="parTrans" cxnId="{41747071-14B4-454F-AF3D-C87C6AB92532}">
      <dgm:prSet/>
      <dgm:spPr/>
      <dgm:t>
        <a:bodyPr/>
        <a:lstStyle/>
        <a:p>
          <a:endParaRPr lang="en-US"/>
        </a:p>
      </dgm:t>
    </dgm:pt>
    <dgm:pt modelId="{EC6203BF-1AD6-49E5-9D22-C5D359F40A82}" type="sibTrans" cxnId="{41747071-14B4-454F-AF3D-C87C6AB92532}">
      <dgm:prSet/>
      <dgm:spPr/>
      <dgm:t>
        <a:bodyPr/>
        <a:lstStyle/>
        <a:p>
          <a:endParaRPr lang="en-US"/>
        </a:p>
      </dgm:t>
    </dgm:pt>
    <dgm:pt modelId="{A407758A-348D-41B2-ADE9-C292731129FD}">
      <dgm:prSet phldrT="[Text]"/>
      <dgm:spPr/>
      <dgm:t>
        <a:bodyPr/>
        <a:lstStyle/>
        <a:p>
          <a:r>
            <a:rPr lang="en-US" dirty="0"/>
            <a:t>UN Rule No. 3</a:t>
          </a:r>
        </a:p>
      </dgm:t>
    </dgm:pt>
    <dgm:pt modelId="{8D49B8B3-A306-4AED-9992-155E1E157E0A}" type="parTrans" cxnId="{BF35BEED-685A-4A10-8424-CAF1E3B76F4F}">
      <dgm:prSet/>
      <dgm:spPr/>
      <dgm:t>
        <a:bodyPr/>
        <a:lstStyle/>
        <a:p>
          <a:endParaRPr lang="en-GB"/>
        </a:p>
      </dgm:t>
    </dgm:pt>
    <dgm:pt modelId="{CD29D9CA-F4EC-4704-979B-BFCB26740190}" type="sibTrans" cxnId="{BF35BEED-685A-4A10-8424-CAF1E3B76F4F}">
      <dgm:prSet/>
      <dgm:spPr/>
      <dgm:t>
        <a:bodyPr/>
        <a:lstStyle/>
        <a:p>
          <a:endParaRPr lang="en-GB"/>
        </a:p>
      </dgm:t>
    </dgm:pt>
    <dgm:pt modelId="{43A78A56-E7A9-4A3B-8297-AE84537644F7}">
      <dgm:prSet phldrT="[Text]"/>
      <dgm:spPr/>
      <dgm:t>
        <a:bodyPr/>
        <a:lstStyle/>
        <a:p>
          <a:r>
            <a:rPr lang="en-US" dirty="0"/>
            <a:t>UN Rule No. 4</a:t>
          </a:r>
        </a:p>
      </dgm:t>
    </dgm:pt>
    <dgm:pt modelId="{FCEF76A1-DCCE-41AB-BFA4-0640002337B6}" type="parTrans" cxnId="{E119BEC6-B94D-4830-8B13-AA1D043FD64C}">
      <dgm:prSet/>
      <dgm:spPr/>
      <dgm:t>
        <a:bodyPr/>
        <a:lstStyle/>
        <a:p>
          <a:endParaRPr lang="en-GB"/>
        </a:p>
      </dgm:t>
    </dgm:pt>
    <dgm:pt modelId="{90859960-30C5-4777-BFA8-A79C7554DC9A}" type="sibTrans" cxnId="{E119BEC6-B94D-4830-8B13-AA1D043FD64C}">
      <dgm:prSet/>
      <dgm:spPr/>
      <dgm:t>
        <a:bodyPr/>
        <a:lstStyle/>
        <a:p>
          <a:endParaRPr lang="en-GB"/>
        </a:p>
      </dgm:t>
    </dgm:pt>
    <dgm:pt modelId="{1F216A6D-ABE6-4700-8450-7F8AF795D122}" type="pres">
      <dgm:prSet presAssocID="{C5949A08-FF5D-453B-88E9-4608987CF16B}" presName="diagram" presStyleCnt="0">
        <dgm:presLayoutVars>
          <dgm:chPref val="1"/>
          <dgm:dir/>
          <dgm:animOne val="branch"/>
          <dgm:animLvl val="lvl"/>
          <dgm:resizeHandles/>
        </dgm:presLayoutVars>
      </dgm:prSet>
      <dgm:spPr/>
    </dgm:pt>
    <dgm:pt modelId="{E571EA33-F95D-421D-BC46-4E9006D5C08D}" type="pres">
      <dgm:prSet presAssocID="{08123A01-781F-4F22-BEA2-79AB85050076}" presName="root" presStyleCnt="0"/>
      <dgm:spPr/>
    </dgm:pt>
    <dgm:pt modelId="{469EB049-C050-4C91-A6CE-931D9A5363FB}" type="pres">
      <dgm:prSet presAssocID="{08123A01-781F-4F22-BEA2-79AB85050076}" presName="rootComposite" presStyleCnt="0"/>
      <dgm:spPr/>
    </dgm:pt>
    <dgm:pt modelId="{964E7D6D-10AC-4E07-9D07-BF80E0F8065A}" type="pres">
      <dgm:prSet presAssocID="{08123A01-781F-4F22-BEA2-79AB85050076}" presName="rootText" presStyleLbl="node1" presStyleIdx="0" presStyleCnt="1"/>
      <dgm:spPr/>
    </dgm:pt>
    <dgm:pt modelId="{276E5D60-0C38-465A-853A-1D5068CE28B1}" type="pres">
      <dgm:prSet presAssocID="{08123A01-781F-4F22-BEA2-79AB85050076}" presName="rootConnector" presStyleLbl="node1" presStyleIdx="0" presStyleCnt="1"/>
      <dgm:spPr/>
    </dgm:pt>
    <dgm:pt modelId="{29218EAB-A27B-4CD1-ABD6-2BF93E7DE786}" type="pres">
      <dgm:prSet presAssocID="{08123A01-781F-4F22-BEA2-79AB85050076}" presName="childShape" presStyleCnt="0"/>
      <dgm:spPr/>
    </dgm:pt>
    <dgm:pt modelId="{82B60A76-0565-4D64-ABCC-9B8D6BCF2EE4}" type="pres">
      <dgm:prSet presAssocID="{77598584-AEFF-4020-878F-3B65CC0487BC}" presName="Name13" presStyleLbl="parChTrans1D2" presStyleIdx="0" presStyleCnt="4"/>
      <dgm:spPr/>
    </dgm:pt>
    <dgm:pt modelId="{B53540A6-1A43-480F-A937-13322F472D89}" type="pres">
      <dgm:prSet presAssocID="{1EB3CF18-F34C-4210-927C-DB2401D1DA02}" presName="childText" presStyleLbl="bgAcc1" presStyleIdx="0" presStyleCnt="4">
        <dgm:presLayoutVars>
          <dgm:bulletEnabled val="1"/>
        </dgm:presLayoutVars>
      </dgm:prSet>
      <dgm:spPr/>
    </dgm:pt>
    <dgm:pt modelId="{63BF2993-9C7A-4631-AA8B-C43B572E835E}" type="pres">
      <dgm:prSet presAssocID="{446091A2-1461-4522-803A-25CE754131EE}" presName="Name13" presStyleLbl="parChTrans1D2" presStyleIdx="1" presStyleCnt="4"/>
      <dgm:spPr/>
    </dgm:pt>
    <dgm:pt modelId="{5DB20550-AB04-4911-BF17-24F91E3BBD65}" type="pres">
      <dgm:prSet presAssocID="{CAA93495-DB00-4FA2-B302-4AFCED48538A}" presName="childText" presStyleLbl="bgAcc1" presStyleIdx="1" presStyleCnt="4">
        <dgm:presLayoutVars>
          <dgm:bulletEnabled val="1"/>
        </dgm:presLayoutVars>
      </dgm:prSet>
      <dgm:spPr/>
    </dgm:pt>
    <dgm:pt modelId="{1418CD21-41EA-4C7D-8F37-AAAF0ED5F3EC}" type="pres">
      <dgm:prSet presAssocID="{8D49B8B3-A306-4AED-9992-155E1E157E0A}" presName="Name13" presStyleLbl="parChTrans1D2" presStyleIdx="2" presStyleCnt="4"/>
      <dgm:spPr/>
    </dgm:pt>
    <dgm:pt modelId="{C0AE568A-7194-4629-BBE8-BD28DB7144A7}" type="pres">
      <dgm:prSet presAssocID="{A407758A-348D-41B2-ADE9-C292731129FD}" presName="childText" presStyleLbl="bgAcc1" presStyleIdx="2" presStyleCnt="4">
        <dgm:presLayoutVars>
          <dgm:bulletEnabled val="1"/>
        </dgm:presLayoutVars>
      </dgm:prSet>
      <dgm:spPr/>
    </dgm:pt>
    <dgm:pt modelId="{10ACC745-5B83-47DD-AA11-9087F97C263E}" type="pres">
      <dgm:prSet presAssocID="{FCEF76A1-DCCE-41AB-BFA4-0640002337B6}" presName="Name13" presStyleLbl="parChTrans1D2" presStyleIdx="3" presStyleCnt="4"/>
      <dgm:spPr/>
    </dgm:pt>
    <dgm:pt modelId="{17471EC0-E697-4247-B0D2-557B56C68B62}" type="pres">
      <dgm:prSet presAssocID="{43A78A56-E7A9-4A3B-8297-AE84537644F7}" presName="childText" presStyleLbl="bgAcc1" presStyleIdx="3" presStyleCnt="4">
        <dgm:presLayoutVars>
          <dgm:bulletEnabled val="1"/>
        </dgm:presLayoutVars>
      </dgm:prSet>
      <dgm:spPr/>
    </dgm:pt>
  </dgm:ptLst>
  <dgm:cxnLst>
    <dgm:cxn modelId="{F02EEE02-773B-4599-A6C3-F8AE9851DAD8}" type="presOf" srcId="{C5949A08-FF5D-453B-88E9-4608987CF16B}" destId="{1F216A6D-ABE6-4700-8450-7F8AF795D122}" srcOrd="0" destOrd="0" presId="urn:microsoft.com/office/officeart/2005/8/layout/hierarchy3"/>
    <dgm:cxn modelId="{4B1C9A31-3816-4423-948A-06C988ED0D8E}" type="presOf" srcId="{446091A2-1461-4522-803A-25CE754131EE}" destId="{63BF2993-9C7A-4631-AA8B-C43B572E835E}" srcOrd="0" destOrd="0" presId="urn:microsoft.com/office/officeart/2005/8/layout/hierarchy3"/>
    <dgm:cxn modelId="{6BFAC938-3D54-4D0E-A5FE-762915092A4B}" type="presOf" srcId="{43A78A56-E7A9-4A3B-8297-AE84537644F7}" destId="{17471EC0-E697-4247-B0D2-557B56C68B62}" srcOrd="0" destOrd="0" presId="urn:microsoft.com/office/officeart/2005/8/layout/hierarchy3"/>
    <dgm:cxn modelId="{41747071-14B4-454F-AF3D-C87C6AB92532}" srcId="{08123A01-781F-4F22-BEA2-79AB85050076}" destId="{CAA93495-DB00-4FA2-B302-4AFCED48538A}" srcOrd="1" destOrd="0" parTransId="{446091A2-1461-4522-803A-25CE754131EE}" sibTransId="{EC6203BF-1AD6-49E5-9D22-C5D359F40A82}"/>
    <dgm:cxn modelId="{14734A8E-4EB3-481A-801B-D970A0A28B9C}" type="presOf" srcId="{77598584-AEFF-4020-878F-3B65CC0487BC}" destId="{82B60A76-0565-4D64-ABCC-9B8D6BCF2EE4}" srcOrd="0" destOrd="0" presId="urn:microsoft.com/office/officeart/2005/8/layout/hierarchy3"/>
    <dgm:cxn modelId="{BAEA0E9E-9065-4CAB-8168-5FA27EF35D9C}" type="presOf" srcId="{08123A01-781F-4F22-BEA2-79AB85050076}" destId="{964E7D6D-10AC-4E07-9D07-BF80E0F8065A}" srcOrd="0" destOrd="0" presId="urn:microsoft.com/office/officeart/2005/8/layout/hierarchy3"/>
    <dgm:cxn modelId="{D9FA539F-D36D-4EB1-B13A-1DFB7C9B316C}" type="presOf" srcId="{A407758A-348D-41B2-ADE9-C292731129FD}" destId="{C0AE568A-7194-4629-BBE8-BD28DB7144A7}" srcOrd="0" destOrd="0" presId="urn:microsoft.com/office/officeart/2005/8/layout/hierarchy3"/>
    <dgm:cxn modelId="{8AD6B1A1-E504-4FE3-822C-2963231EBDAE}" type="presOf" srcId="{8D49B8B3-A306-4AED-9992-155E1E157E0A}" destId="{1418CD21-41EA-4C7D-8F37-AAAF0ED5F3EC}" srcOrd="0" destOrd="0" presId="urn:microsoft.com/office/officeart/2005/8/layout/hierarchy3"/>
    <dgm:cxn modelId="{8935B9A1-E6F8-40E0-A7BD-F21D592DE468}" type="presOf" srcId="{08123A01-781F-4F22-BEA2-79AB85050076}" destId="{276E5D60-0C38-465A-853A-1D5068CE28B1}" srcOrd="1" destOrd="0" presId="urn:microsoft.com/office/officeart/2005/8/layout/hierarchy3"/>
    <dgm:cxn modelId="{ED51F3BE-AAA7-447B-BBB2-578FE18A08AC}" type="presOf" srcId="{FCEF76A1-DCCE-41AB-BFA4-0640002337B6}" destId="{10ACC745-5B83-47DD-AA11-9087F97C263E}" srcOrd="0" destOrd="0" presId="urn:microsoft.com/office/officeart/2005/8/layout/hierarchy3"/>
    <dgm:cxn modelId="{20F825C3-5802-4451-B5E2-885CAF23298B}" srcId="{08123A01-781F-4F22-BEA2-79AB85050076}" destId="{1EB3CF18-F34C-4210-927C-DB2401D1DA02}" srcOrd="0" destOrd="0" parTransId="{77598584-AEFF-4020-878F-3B65CC0487BC}" sibTransId="{DA3DFFDD-D6B9-442B-B58D-F907AF6EEEDD}"/>
    <dgm:cxn modelId="{E119BEC6-B94D-4830-8B13-AA1D043FD64C}" srcId="{08123A01-781F-4F22-BEA2-79AB85050076}" destId="{43A78A56-E7A9-4A3B-8297-AE84537644F7}" srcOrd="3" destOrd="0" parTransId="{FCEF76A1-DCCE-41AB-BFA4-0640002337B6}" sibTransId="{90859960-30C5-4777-BFA8-A79C7554DC9A}"/>
    <dgm:cxn modelId="{7D5D43D1-6187-4FCC-9D4E-9B78D5FE2224}" srcId="{C5949A08-FF5D-453B-88E9-4608987CF16B}" destId="{08123A01-781F-4F22-BEA2-79AB85050076}" srcOrd="0" destOrd="0" parTransId="{A217AD70-80C5-4580-85EE-44A9512944CE}" sibTransId="{D32C6408-FFBE-4CB7-9960-5CD394BF4350}"/>
    <dgm:cxn modelId="{2486DEDC-6806-42DB-A12C-3EB5AF2163F4}" type="presOf" srcId="{CAA93495-DB00-4FA2-B302-4AFCED48538A}" destId="{5DB20550-AB04-4911-BF17-24F91E3BBD65}" srcOrd="0" destOrd="0" presId="urn:microsoft.com/office/officeart/2005/8/layout/hierarchy3"/>
    <dgm:cxn modelId="{FC50F6DE-576A-47D7-915A-A9178E3F7830}" type="presOf" srcId="{1EB3CF18-F34C-4210-927C-DB2401D1DA02}" destId="{B53540A6-1A43-480F-A937-13322F472D89}" srcOrd="0" destOrd="0" presId="urn:microsoft.com/office/officeart/2005/8/layout/hierarchy3"/>
    <dgm:cxn modelId="{BF35BEED-685A-4A10-8424-CAF1E3B76F4F}" srcId="{08123A01-781F-4F22-BEA2-79AB85050076}" destId="{A407758A-348D-41B2-ADE9-C292731129FD}" srcOrd="2" destOrd="0" parTransId="{8D49B8B3-A306-4AED-9992-155E1E157E0A}" sibTransId="{CD29D9CA-F4EC-4704-979B-BFCB26740190}"/>
    <dgm:cxn modelId="{C108BD43-FBFF-4E8D-8E1A-5C00E49D799A}" type="presParOf" srcId="{1F216A6D-ABE6-4700-8450-7F8AF795D122}" destId="{E571EA33-F95D-421D-BC46-4E9006D5C08D}" srcOrd="0" destOrd="0" presId="urn:microsoft.com/office/officeart/2005/8/layout/hierarchy3"/>
    <dgm:cxn modelId="{E5A7587D-C2AB-4E2F-9398-EF6B27F5D94E}" type="presParOf" srcId="{E571EA33-F95D-421D-BC46-4E9006D5C08D}" destId="{469EB049-C050-4C91-A6CE-931D9A5363FB}" srcOrd="0" destOrd="0" presId="urn:microsoft.com/office/officeart/2005/8/layout/hierarchy3"/>
    <dgm:cxn modelId="{692A89A9-4872-4983-8996-4205D0EFBE38}" type="presParOf" srcId="{469EB049-C050-4C91-A6CE-931D9A5363FB}" destId="{964E7D6D-10AC-4E07-9D07-BF80E0F8065A}" srcOrd="0" destOrd="0" presId="urn:microsoft.com/office/officeart/2005/8/layout/hierarchy3"/>
    <dgm:cxn modelId="{368D490A-6F1C-457E-BCCB-B79D0F07ED0D}" type="presParOf" srcId="{469EB049-C050-4C91-A6CE-931D9A5363FB}" destId="{276E5D60-0C38-465A-853A-1D5068CE28B1}" srcOrd="1" destOrd="0" presId="urn:microsoft.com/office/officeart/2005/8/layout/hierarchy3"/>
    <dgm:cxn modelId="{6674F984-FDBB-4C12-BEC4-B86F9D1377D2}" type="presParOf" srcId="{E571EA33-F95D-421D-BC46-4E9006D5C08D}" destId="{29218EAB-A27B-4CD1-ABD6-2BF93E7DE786}" srcOrd="1" destOrd="0" presId="urn:microsoft.com/office/officeart/2005/8/layout/hierarchy3"/>
    <dgm:cxn modelId="{B107345F-2AFB-4783-B1DB-2C8A78EFEDCC}" type="presParOf" srcId="{29218EAB-A27B-4CD1-ABD6-2BF93E7DE786}" destId="{82B60A76-0565-4D64-ABCC-9B8D6BCF2EE4}" srcOrd="0" destOrd="0" presId="urn:microsoft.com/office/officeart/2005/8/layout/hierarchy3"/>
    <dgm:cxn modelId="{2E2FA438-B414-41E3-A1B4-224FC862744D}" type="presParOf" srcId="{29218EAB-A27B-4CD1-ABD6-2BF93E7DE786}" destId="{B53540A6-1A43-480F-A937-13322F472D89}" srcOrd="1" destOrd="0" presId="urn:microsoft.com/office/officeart/2005/8/layout/hierarchy3"/>
    <dgm:cxn modelId="{D651B18C-22A7-4D66-861D-C6031354AAFC}" type="presParOf" srcId="{29218EAB-A27B-4CD1-ABD6-2BF93E7DE786}" destId="{63BF2993-9C7A-4631-AA8B-C43B572E835E}" srcOrd="2" destOrd="0" presId="urn:microsoft.com/office/officeart/2005/8/layout/hierarchy3"/>
    <dgm:cxn modelId="{F422CAA5-4546-47E5-936C-994D3E881E57}" type="presParOf" srcId="{29218EAB-A27B-4CD1-ABD6-2BF93E7DE786}" destId="{5DB20550-AB04-4911-BF17-24F91E3BBD65}" srcOrd="3" destOrd="0" presId="urn:microsoft.com/office/officeart/2005/8/layout/hierarchy3"/>
    <dgm:cxn modelId="{53DD09B2-BFA2-4652-BBD3-C744D6D42822}" type="presParOf" srcId="{29218EAB-A27B-4CD1-ABD6-2BF93E7DE786}" destId="{1418CD21-41EA-4C7D-8F37-AAAF0ED5F3EC}" srcOrd="4" destOrd="0" presId="urn:microsoft.com/office/officeart/2005/8/layout/hierarchy3"/>
    <dgm:cxn modelId="{48B23574-DA4B-43D7-BE24-3E17E1E278C9}" type="presParOf" srcId="{29218EAB-A27B-4CD1-ABD6-2BF93E7DE786}" destId="{C0AE568A-7194-4629-BBE8-BD28DB7144A7}" srcOrd="5" destOrd="0" presId="urn:microsoft.com/office/officeart/2005/8/layout/hierarchy3"/>
    <dgm:cxn modelId="{D02731A0-3853-4DB1-9309-9F6EDFA906BE}" type="presParOf" srcId="{29218EAB-A27B-4CD1-ABD6-2BF93E7DE786}" destId="{10ACC745-5B83-47DD-AA11-9087F97C263E}" srcOrd="6" destOrd="0" presId="urn:microsoft.com/office/officeart/2005/8/layout/hierarchy3"/>
    <dgm:cxn modelId="{F39E3109-BFFE-4F61-A28F-9E564457057D}" type="presParOf" srcId="{29218EAB-A27B-4CD1-ABD6-2BF93E7DE786}" destId="{17471EC0-E697-4247-B0D2-557B56C68B62}" srcOrd="7"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8A2A0F-6614-4D19-B4A0-04B0C48F5404}"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0ED2155B-C62A-46E4-8E98-C817D2A15373}">
      <dgm:prSet/>
      <dgm:spPr/>
      <dgm:t>
        <a:bodyPr/>
        <a:lstStyle/>
        <a:p>
          <a:r>
            <a:rPr lang="en-US"/>
            <a:t>Proclaimed a Decade of Action for Road Safety 2021 – 2030;</a:t>
          </a:r>
        </a:p>
      </dgm:t>
    </dgm:pt>
    <dgm:pt modelId="{3CB68CE5-9D1A-46CA-9E8E-5661033410D1}" type="parTrans" cxnId="{2CFBA9CD-D91B-489E-B4FA-5AE229CE5ECB}">
      <dgm:prSet/>
      <dgm:spPr/>
      <dgm:t>
        <a:bodyPr/>
        <a:lstStyle/>
        <a:p>
          <a:endParaRPr lang="en-US"/>
        </a:p>
      </dgm:t>
    </dgm:pt>
    <dgm:pt modelId="{B3FB1B11-51BA-48A9-891B-AA3881B5C70F}" type="sibTrans" cxnId="{2CFBA9CD-D91B-489E-B4FA-5AE229CE5ECB}">
      <dgm:prSet/>
      <dgm:spPr/>
      <dgm:t>
        <a:bodyPr/>
        <a:lstStyle/>
        <a:p>
          <a:endParaRPr lang="en-US"/>
        </a:p>
      </dgm:t>
    </dgm:pt>
    <dgm:pt modelId="{5BA611FA-9436-4F54-9EC3-52394513E199}">
      <dgm:prSet/>
      <dgm:spPr/>
      <dgm:t>
        <a:bodyPr/>
        <a:lstStyle/>
        <a:p>
          <a:r>
            <a:rPr lang="en-US" dirty="0"/>
            <a:t>With a target to reduce road deaths and injuries by 50% by 2030; and </a:t>
          </a:r>
        </a:p>
      </dgm:t>
    </dgm:pt>
    <dgm:pt modelId="{9852360B-7887-4CA1-AC45-BECA5AC87AE6}" type="parTrans" cxnId="{403C6850-7FAD-4E9A-8E00-8BAFE65A6A73}">
      <dgm:prSet/>
      <dgm:spPr/>
      <dgm:t>
        <a:bodyPr/>
        <a:lstStyle/>
        <a:p>
          <a:endParaRPr lang="en-US"/>
        </a:p>
      </dgm:t>
    </dgm:pt>
    <dgm:pt modelId="{09158AC3-EB0D-4931-A86A-5479A53B51FC}" type="sibTrans" cxnId="{403C6850-7FAD-4E9A-8E00-8BAFE65A6A73}">
      <dgm:prSet/>
      <dgm:spPr/>
      <dgm:t>
        <a:bodyPr/>
        <a:lstStyle/>
        <a:p>
          <a:endParaRPr lang="en-US"/>
        </a:p>
      </dgm:t>
    </dgm:pt>
    <dgm:pt modelId="{3AB5C964-9977-4148-921B-AF1EF6446DF9}">
      <dgm:prSet/>
      <dgm:spPr/>
      <dgm:t>
        <a:bodyPr/>
        <a:lstStyle/>
        <a:p>
          <a:r>
            <a:rPr lang="en-US"/>
            <a:t>Mandated WHO and the UN Regional Commissions in collaboration with the UN Road Safety Collaboration to prepare a plan of action.</a:t>
          </a:r>
        </a:p>
      </dgm:t>
    </dgm:pt>
    <dgm:pt modelId="{2A0BCE0D-0B1D-470C-B914-3C4E6A2FC6C9}" type="parTrans" cxnId="{C4055BAB-D011-407F-AFE4-E41E26228D4E}">
      <dgm:prSet/>
      <dgm:spPr/>
      <dgm:t>
        <a:bodyPr/>
        <a:lstStyle/>
        <a:p>
          <a:endParaRPr lang="en-US"/>
        </a:p>
      </dgm:t>
    </dgm:pt>
    <dgm:pt modelId="{2A308CDC-801B-4431-9143-E0D06F468C24}" type="sibTrans" cxnId="{C4055BAB-D011-407F-AFE4-E41E26228D4E}">
      <dgm:prSet/>
      <dgm:spPr/>
      <dgm:t>
        <a:bodyPr/>
        <a:lstStyle/>
        <a:p>
          <a:endParaRPr lang="en-US"/>
        </a:p>
      </dgm:t>
    </dgm:pt>
    <dgm:pt modelId="{47AF170B-844C-42CD-B6DE-589D3B81D9EC}" type="pres">
      <dgm:prSet presAssocID="{DE8A2A0F-6614-4D19-B4A0-04B0C48F5404}" presName="hierChild1" presStyleCnt="0">
        <dgm:presLayoutVars>
          <dgm:chPref val="1"/>
          <dgm:dir/>
          <dgm:animOne val="branch"/>
          <dgm:animLvl val="lvl"/>
          <dgm:resizeHandles/>
        </dgm:presLayoutVars>
      </dgm:prSet>
      <dgm:spPr/>
    </dgm:pt>
    <dgm:pt modelId="{A891A3B6-AA32-494F-B6D8-5F406C3059D8}" type="pres">
      <dgm:prSet presAssocID="{0ED2155B-C62A-46E4-8E98-C817D2A15373}" presName="hierRoot1" presStyleCnt="0"/>
      <dgm:spPr/>
    </dgm:pt>
    <dgm:pt modelId="{EF6F8BE8-B22E-4C11-9B71-79C318FB4A5D}" type="pres">
      <dgm:prSet presAssocID="{0ED2155B-C62A-46E4-8E98-C817D2A15373}" presName="composite" presStyleCnt="0"/>
      <dgm:spPr/>
    </dgm:pt>
    <dgm:pt modelId="{6DFA18A4-9651-44B1-BFFE-33423867D31B}" type="pres">
      <dgm:prSet presAssocID="{0ED2155B-C62A-46E4-8E98-C817D2A15373}" presName="background" presStyleLbl="node0" presStyleIdx="0" presStyleCnt="3"/>
      <dgm:spPr/>
    </dgm:pt>
    <dgm:pt modelId="{D9A3DFE0-0B93-4D81-BC72-813C437E58E3}" type="pres">
      <dgm:prSet presAssocID="{0ED2155B-C62A-46E4-8E98-C817D2A15373}" presName="text" presStyleLbl="fgAcc0" presStyleIdx="0" presStyleCnt="3">
        <dgm:presLayoutVars>
          <dgm:chPref val="3"/>
        </dgm:presLayoutVars>
      </dgm:prSet>
      <dgm:spPr/>
    </dgm:pt>
    <dgm:pt modelId="{AA7B2126-FECA-481B-9DE8-6C9D7D9DCF79}" type="pres">
      <dgm:prSet presAssocID="{0ED2155B-C62A-46E4-8E98-C817D2A15373}" presName="hierChild2" presStyleCnt="0"/>
      <dgm:spPr/>
    </dgm:pt>
    <dgm:pt modelId="{51604869-9081-4E9D-BC69-2D2EE2ED5FF0}" type="pres">
      <dgm:prSet presAssocID="{5BA611FA-9436-4F54-9EC3-52394513E199}" presName="hierRoot1" presStyleCnt="0"/>
      <dgm:spPr/>
    </dgm:pt>
    <dgm:pt modelId="{A2EEB036-BBAA-4880-903D-88EA4B469D93}" type="pres">
      <dgm:prSet presAssocID="{5BA611FA-9436-4F54-9EC3-52394513E199}" presName="composite" presStyleCnt="0"/>
      <dgm:spPr/>
    </dgm:pt>
    <dgm:pt modelId="{26FFB68E-623A-4E70-8034-761B8D6ED7FD}" type="pres">
      <dgm:prSet presAssocID="{5BA611FA-9436-4F54-9EC3-52394513E199}" presName="background" presStyleLbl="node0" presStyleIdx="1" presStyleCnt="3"/>
      <dgm:spPr/>
    </dgm:pt>
    <dgm:pt modelId="{FC213548-F390-4323-9327-B3007296E69E}" type="pres">
      <dgm:prSet presAssocID="{5BA611FA-9436-4F54-9EC3-52394513E199}" presName="text" presStyleLbl="fgAcc0" presStyleIdx="1" presStyleCnt="3">
        <dgm:presLayoutVars>
          <dgm:chPref val="3"/>
        </dgm:presLayoutVars>
      </dgm:prSet>
      <dgm:spPr/>
    </dgm:pt>
    <dgm:pt modelId="{2987DA3D-4E10-4C37-9BBC-163C15675066}" type="pres">
      <dgm:prSet presAssocID="{5BA611FA-9436-4F54-9EC3-52394513E199}" presName="hierChild2" presStyleCnt="0"/>
      <dgm:spPr/>
    </dgm:pt>
    <dgm:pt modelId="{CE25523F-7439-42B6-AA96-31919A62C95C}" type="pres">
      <dgm:prSet presAssocID="{3AB5C964-9977-4148-921B-AF1EF6446DF9}" presName="hierRoot1" presStyleCnt="0"/>
      <dgm:spPr/>
    </dgm:pt>
    <dgm:pt modelId="{825E24E3-E028-4B41-ADC4-213A4CDD684D}" type="pres">
      <dgm:prSet presAssocID="{3AB5C964-9977-4148-921B-AF1EF6446DF9}" presName="composite" presStyleCnt="0"/>
      <dgm:spPr/>
    </dgm:pt>
    <dgm:pt modelId="{9A4715A0-F1E9-4436-9C40-2CA769EBD870}" type="pres">
      <dgm:prSet presAssocID="{3AB5C964-9977-4148-921B-AF1EF6446DF9}" presName="background" presStyleLbl="node0" presStyleIdx="2" presStyleCnt="3"/>
      <dgm:spPr/>
    </dgm:pt>
    <dgm:pt modelId="{6293611D-D4B7-455B-BE29-1E6368673195}" type="pres">
      <dgm:prSet presAssocID="{3AB5C964-9977-4148-921B-AF1EF6446DF9}" presName="text" presStyleLbl="fgAcc0" presStyleIdx="2" presStyleCnt="3">
        <dgm:presLayoutVars>
          <dgm:chPref val="3"/>
        </dgm:presLayoutVars>
      </dgm:prSet>
      <dgm:spPr/>
    </dgm:pt>
    <dgm:pt modelId="{6C04F4F4-CFBA-4C25-B919-2D4AF2685180}" type="pres">
      <dgm:prSet presAssocID="{3AB5C964-9977-4148-921B-AF1EF6446DF9}" presName="hierChild2" presStyleCnt="0"/>
      <dgm:spPr/>
    </dgm:pt>
  </dgm:ptLst>
  <dgm:cxnLst>
    <dgm:cxn modelId="{2B589D29-7D75-4072-ABB5-4F58C9082AE1}" type="presOf" srcId="{DE8A2A0F-6614-4D19-B4A0-04B0C48F5404}" destId="{47AF170B-844C-42CD-B6DE-589D3B81D9EC}" srcOrd="0" destOrd="0" presId="urn:microsoft.com/office/officeart/2005/8/layout/hierarchy1"/>
    <dgm:cxn modelId="{403C6850-7FAD-4E9A-8E00-8BAFE65A6A73}" srcId="{DE8A2A0F-6614-4D19-B4A0-04B0C48F5404}" destId="{5BA611FA-9436-4F54-9EC3-52394513E199}" srcOrd="1" destOrd="0" parTransId="{9852360B-7887-4CA1-AC45-BECA5AC87AE6}" sibTransId="{09158AC3-EB0D-4931-A86A-5479A53B51FC}"/>
    <dgm:cxn modelId="{777154AA-EC02-436E-8553-B2771D680076}" type="presOf" srcId="{5BA611FA-9436-4F54-9EC3-52394513E199}" destId="{FC213548-F390-4323-9327-B3007296E69E}" srcOrd="0" destOrd="0" presId="urn:microsoft.com/office/officeart/2005/8/layout/hierarchy1"/>
    <dgm:cxn modelId="{C4055BAB-D011-407F-AFE4-E41E26228D4E}" srcId="{DE8A2A0F-6614-4D19-B4A0-04B0C48F5404}" destId="{3AB5C964-9977-4148-921B-AF1EF6446DF9}" srcOrd="2" destOrd="0" parTransId="{2A0BCE0D-0B1D-470C-B914-3C4E6A2FC6C9}" sibTransId="{2A308CDC-801B-4431-9143-E0D06F468C24}"/>
    <dgm:cxn modelId="{33E1A1CA-8BA0-4116-BAD2-B355E0A6BACE}" type="presOf" srcId="{0ED2155B-C62A-46E4-8E98-C817D2A15373}" destId="{D9A3DFE0-0B93-4D81-BC72-813C437E58E3}" srcOrd="0" destOrd="0" presId="urn:microsoft.com/office/officeart/2005/8/layout/hierarchy1"/>
    <dgm:cxn modelId="{2CFBA9CD-D91B-489E-B4FA-5AE229CE5ECB}" srcId="{DE8A2A0F-6614-4D19-B4A0-04B0C48F5404}" destId="{0ED2155B-C62A-46E4-8E98-C817D2A15373}" srcOrd="0" destOrd="0" parTransId="{3CB68CE5-9D1A-46CA-9E8E-5661033410D1}" sibTransId="{B3FB1B11-51BA-48A9-891B-AA3881B5C70F}"/>
    <dgm:cxn modelId="{EF139FF8-BCB2-4A00-9D3B-467E590D3150}" type="presOf" srcId="{3AB5C964-9977-4148-921B-AF1EF6446DF9}" destId="{6293611D-D4B7-455B-BE29-1E6368673195}" srcOrd="0" destOrd="0" presId="urn:microsoft.com/office/officeart/2005/8/layout/hierarchy1"/>
    <dgm:cxn modelId="{64819142-DC1D-4842-8507-94B7A06A62E9}" type="presParOf" srcId="{47AF170B-844C-42CD-B6DE-589D3B81D9EC}" destId="{A891A3B6-AA32-494F-B6D8-5F406C3059D8}" srcOrd="0" destOrd="0" presId="urn:microsoft.com/office/officeart/2005/8/layout/hierarchy1"/>
    <dgm:cxn modelId="{4B23E503-60EC-41C7-8364-547A738E4F5C}" type="presParOf" srcId="{A891A3B6-AA32-494F-B6D8-5F406C3059D8}" destId="{EF6F8BE8-B22E-4C11-9B71-79C318FB4A5D}" srcOrd="0" destOrd="0" presId="urn:microsoft.com/office/officeart/2005/8/layout/hierarchy1"/>
    <dgm:cxn modelId="{1788F7DD-09ED-4F36-BC03-A4D3EE9C763B}" type="presParOf" srcId="{EF6F8BE8-B22E-4C11-9B71-79C318FB4A5D}" destId="{6DFA18A4-9651-44B1-BFFE-33423867D31B}" srcOrd="0" destOrd="0" presId="urn:microsoft.com/office/officeart/2005/8/layout/hierarchy1"/>
    <dgm:cxn modelId="{0041ABDC-CB4E-4848-BB6D-855FF1BB84C7}" type="presParOf" srcId="{EF6F8BE8-B22E-4C11-9B71-79C318FB4A5D}" destId="{D9A3DFE0-0B93-4D81-BC72-813C437E58E3}" srcOrd="1" destOrd="0" presId="urn:microsoft.com/office/officeart/2005/8/layout/hierarchy1"/>
    <dgm:cxn modelId="{D0FC2266-F953-44BE-BD7C-5EC32DAFD914}" type="presParOf" srcId="{A891A3B6-AA32-494F-B6D8-5F406C3059D8}" destId="{AA7B2126-FECA-481B-9DE8-6C9D7D9DCF79}" srcOrd="1" destOrd="0" presId="urn:microsoft.com/office/officeart/2005/8/layout/hierarchy1"/>
    <dgm:cxn modelId="{1B08A545-FAC5-48B2-AB67-2C2B63E665EB}" type="presParOf" srcId="{47AF170B-844C-42CD-B6DE-589D3B81D9EC}" destId="{51604869-9081-4E9D-BC69-2D2EE2ED5FF0}" srcOrd="1" destOrd="0" presId="urn:microsoft.com/office/officeart/2005/8/layout/hierarchy1"/>
    <dgm:cxn modelId="{4728ADDC-8117-4B6D-98EB-A0A20D461093}" type="presParOf" srcId="{51604869-9081-4E9D-BC69-2D2EE2ED5FF0}" destId="{A2EEB036-BBAA-4880-903D-88EA4B469D93}" srcOrd="0" destOrd="0" presId="urn:microsoft.com/office/officeart/2005/8/layout/hierarchy1"/>
    <dgm:cxn modelId="{3FBCCC24-A4B4-455F-B943-54F17F383448}" type="presParOf" srcId="{A2EEB036-BBAA-4880-903D-88EA4B469D93}" destId="{26FFB68E-623A-4E70-8034-761B8D6ED7FD}" srcOrd="0" destOrd="0" presId="urn:microsoft.com/office/officeart/2005/8/layout/hierarchy1"/>
    <dgm:cxn modelId="{A83EBE73-1222-473E-9B46-15579CBB1CE0}" type="presParOf" srcId="{A2EEB036-BBAA-4880-903D-88EA4B469D93}" destId="{FC213548-F390-4323-9327-B3007296E69E}" srcOrd="1" destOrd="0" presId="urn:microsoft.com/office/officeart/2005/8/layout/hierarchy1"/>
    <dgm:cxn modelId="{5EBAF0F5-96BD-4750-AAF3-E66EAE0566FD}" type="presParOf" srcId="{51604869-9081-4E9D-BC69-2D2EE2ED5FF0}" destId="{2987DA3D-4E10-4C37-9BBC-163C15675066}" srcOrd="1" destOrd="0" presId="urn:microsoft.com/office/officeart/2005/8/layout/hierarchy1"/>
    <dgm:cxn modelId="{85AD1F2D-19D2-4C56-9CFA-98C16FA1D123}" type="presParOf" srcId="{47AF170B-844C-42CD-B6DE-589D3B81D9EC}" destId="{CE25523F-7439-42B6-AA96-31919A62C95C}" srcOrd="2" destOrd="0" presId="urn:microsoft.com/office/officeart/2005/8/layout/hierarchy1"/>
    <dgm:cxn modelId="{1C2E0E65-3AA1-4334-BE0A-597905C5C08C}" type="presParOf" srcId="{CE25523F-7439-42B6-AA96-31919A62C95C}" destId="{825E24E3-E028-4B41-ADC4-213A4CDD684D}" srcOrd="0" destOrd="0" presId="urn:microsoft.com/office/officeart/2005/8/layout/hierarchy1"/>
    <dgm:cxn modelId="{5256CB5C-FBCF-4557-A384-49408EF36028}" type="presParOf" srcId="{825E24E3-E028-4B41-ADC4-213A4CDD684D}" destId="{9A4715A0-F1E9-4436-9C40-2CA769EBD870}" srcOrd="0" destOrd="0" presId="urn:microsoft.com/office/officeart/2005/8/layout/hierarchy1"/>
    <dgm:cxn modelId="{66F69285-94FD-4C8A-B97B-D25B140DA013}" type="presParOf" srcId="{825E24E3-E028-4B41-ADC4-213A4CDD684D}" destId="{6293611D-D4B7-455B-BE29-1E6368673195}" srcOrd="1" destOrd="0" presId="urn:microsoft.com/office/officeart/2005/8/layout/hierarchy1"/>
    <dgm:cxn modelId="{343AB50B-76C2-403C-BF2E-E2F28C520CA6}" type="presParOf" srcId="{CE25523F-7439-42B6-AA96-31919A62C95C}" destId="{6C04F4F4-CFBA-4C25-B919-2D4AF268518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78CD84-C8AB-4FC2-A999-56BE0BB3FC65}"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8862DE92-0DB8-43D7-834F-FB71ECBFF97B}">
      <dgm:prSet/>
      <dgm:spPr/>
      <dgm:t>
        <a:bodyPr/>
        <a:lstStyle/>
        <a:p>
          <a:r>
            <a:rPr lang="es-ES" b="1" dirty="0"/>
            <a:t>22 niños murieron en Suiza al estrellarse un autobús contra la pared de un túnel en 2012</a:t>
          </a:r>
          <a:endParaRPr lang="en-US" b="1" dirty="0"/>
        </a:p>
      </dgm:t>
    </dgm:pt>
    <dgm:pt modelId="{537C24E8-0D86-4A77-B700-FA2DE2F4BEF7}" type="parTrans" cxnId="{4EE3AA4D-3B91-48D8-8B2A-75B9E0EFB333}">
      <dgm:prSet/>
      <dgm:spPr/>
      <dgm:t>
        <a:bodyPr/>
        <a:lstStyle/>
        <a:p>
          <a:endParaRPr lang="en-US"/>
        </a:p>
      </dgm:t>
    </dgm:pt>
    <dgm:pt modelId="{99EADC4B-377A-417A-B0E4-B984E0560D43}" type="sibTrans" cxnId="{4EE3AA4D-3B91-48D8-8B2A-75B9E0EFB333}">
      <dgm:prSet/>
      <dgm:spPr/>
      <dgm:t>
        <a:bodyPr/>
        <a:lstStyle/>
        <a:p>
          <a:endParaRPr lang="en-US"/>
        </a:p>
      </dgm:t>
    </dgm:pt>
    <dgm:pt modelId="{1AA6665A-1CC6-410E-B37C-EABA8EA8C6E4}">
      <dgm:prSet/>
      <dgm:spPr/>
      <dgm:t>
        <a:bodyPr/>
        <a:lstStyle/>
        <a:p>
          <a:r>
            <a:rPr lang="es-ES" b="1" dirty="0"/>
            <a:t>Numerosos eventos en todo el mundo de accidentes de autobuses escolares con varios estudiantes heridos o muertos</a:t>
          </a:r>
          <a:endParaRPr lang="en-US" b="1" dirty="0"/>
        </a:p>
      </dgm:t>
    </dgm:pt>
    <dgm:pt modelId="{63D7ABE9-8113-4623-A488-C7A4C6E12ACE}" type="parTrans" cxnId="{CFEAC4F8-293D-45BB-AD3C-C32D1D6040F3}">
      <dgm:prSet/>
      <dgm:spPr/>
      <dgm:t>
        <a:bodyPr/>
        <a:lstStyle/>
        <a:p>
          <a:endParaRPr lang="en-US"/>
        </a:p>
      </dgm:t>
    </dgm:pt>
    <dgm:pt modelId="{6504C7CA-BDC2-43F5-9493-5693DB7BF0C9}" type="sibTrans" cxnId="{CFEAC4F8-293D-45BB-AD3C-C32D1D6040F3}">
      <dgm:prSet/>
      <dgm:spPr/>
      <dgm:t>
        <a:bodyPr/>
        <a:lstStyle/>
        <a:p>
          <a:endParaRPr lang="en-US"/>
        </a:p>
      </dgm:t>
    </dgm:pt>
    <dgm:pt modelId="{70406223-C007-40B0-AE06-B7C88311EF57}" type="pres">
      <dgm:prSet presAssocID="{C478CD84-C8AB-4FC2-A999-56BE0BB3FC65}" presName="hierChild1" presStyleCnt="0">
        <dgm:presLayoutVars>
          <dgm:chPref val="1"/>
          <dgm:dir/>
          <dgm:animOne val="branch"/>
          <dgm:animLvl val="lvl"/>
          <dgm:resizeHandles/>
        </dgm:presLayoutVars>
      </dgm:prSet>
      <dgm:spPr/>
    </dgm:pt>
    <dgm:pt modelId="{2D89D890-7707-46B8-A001-12D0362F3EEF}" type="pres">
      <dgm:prSet presAssocID="{8862DE92-0DB8-43D7-834F-FB71ECBFF97B}" presName="hierRoot1" presStyleCnt="0"/>
      <dgm:spPr/>
    </dgm:pt>
    <dgm:pt modelId="{DDE08851-6600-43C0-8379-003E2B038187}" type="pres">
      <dgm:prSet presAssocID="{8862DE92-0DB8-43D7-834F-FB71ECBFF97B}" presName="composite" presStyleCnt="0"/>
      <dgm:spPr/>
    </dgm:pt>
    <dgm:pt modelId="{A8C0F4F3-6BE6-4EC2-A7BF-95CF85EE6C48}" type="pres">
      <dgm:prSet presAssocID="{8862DE92-0DB8-43D7-834F-FB71ECBFF97B}" presName="background" presStyleLbl="node0" presStyleIdx="0" presStyleCnt="2"/>
      <dgm:spPr/>
    </dgm:pt>
    <dgm:pt modelId="{7ADBD5E8-D75F-4C66-A87C-631DA334908C}" type="pres">
      <dgm:prSet presAssocID="{8862DE92-0DB8-43D7-834F-FB71ECBFF97B}" presName="text" presStyleLbl="fgAcc0" presStyleIdx="0" presStyleCnt="2">
        <dgm:presLayoutVars>
          <dgm:chPref val="3"/>
        </dgm:presLayoutVars>
      </dgm:prSet>
      <dgm:spPr/>
    </dgm:pt>
    <dgm:pt modelId="{082CCDFF-0A7A-4385-AE80-17359785275E}" type="pres">
      <dgm:prSet presAssocID="{8862DE92-0DB8-43D7-834F-FB71ECBFF97B}" presName="hierChild2" presStyleCnt="0"/>
      <dgm:spPr/>
    </dgm:pt>
    <dgm:pt modelId="{5DC54181-725C-4009-9402-F39F168B48A3}" type="pres">
      <dgm:prSet presAssocID="{1AA6665A-1CC6-410E-B37C-EABA8EA8C6E4}" presName="hierRoot1" presStyleCnt="0"/>
      <dgm:spPr/>
    </dgm:pt>
    <dgm:pt modelId="{B1B86995-DC8C-43DB-8CF0-D2E72EE31E6D}" type="pres">
      <dgm:prSet presAssocID="{1AA6665A-1CC6-410E-B37C-EABA8EA8C6E4}" presName="composite" presStyleCnt="0"/>
      <dgm:spPr/>
    </dgm:pt>
    <dgm:pt modelId="{E4C80973-EC67-4C1A-8301-098285F5393D}" type="pres">
      <dgm:prSet presAssocID="{1AA6665A-1CC6-410E-B37C-EABA8EA8C6E4}" presName="background" presStyleLbl="node0" presStyleIdx="1" presStyleCnt="2"/>
      <dgm:spPr/>
    </dgm:pt>
    <dgm:pt modelId="{8B970B51-4396-49A3-9558-AC98A0959619}" type="pres">
      <dgm:prSet presAssocID="{1AA6665A-1CC6-410E-B37C-EABA8EA8C6E4}" presName="text" presStyleLbl="fgAcc0" presStyleIdx="1" presStyleCnt="2">
        <dgm:presLayoutVars>
          <dgm:chPref val="3"/>
        </dgm:presLayoutVars>
      </dgm:prSet>
      <dgm:spPr/>
    </dgm:pt>
    <dgm:pt modelId="{4DF6DF9D-5730-45C4-A60C-159B370AB229}" type="pres">
      <dgm:prSet presAssocID="{1AA6665A-1CC6-410E-B37C-EABA8EA8C6E4}" presName="hierChild2" presStyleCnt="0"/>
      <dgm:spPr/>
    </dgm:pt>
  </dgm:ptLst>
  <dgm:cxnLst>
    <dgm:cxn modelId="{C176BA31-1FB6-4F3B-BCF4-FD268716D920}" type="presOf" srcId="{C478CD84-C8AB-4FC2-A999-56BE0BB3FC65}" destId="{70406223-C007-40B0-AE06-B7C88311EF57}" srcOrd="0" destOrd="0" presId="urn:microsoft.com/office/officeart/2005/8/layout/hierarchy1"/>
    <dgm:cxn modelId="{BA29C245-79B4-4CF0-B092-8769C23E426E}" type="presOf" srcId="{1AA6665A-1CC6-410E-B37C-EABA8EA8C6E4}" destId="{8B970B51-4396-49A3-9558-AC98A0959619}" srcOrd="0" destOrd="0" presId="urn:microsoft.com/office/officeart/2005/8/layout/hierarchy1"/>
    <dgm:cxn modelId="{4EE3AA4D-3B91-48D8-8B2A-75B9E0EFB333}" srcId="{C478CD84-C8AB-4FC2-A999-56BE0BB3FC65}" destId="{8862DE92-0DB8-43D7-834F-FB71ECBFF97B}" srcOrd="0" destOrd="0" parTransId="{537C24E8-0D86-4A77-B700-FA2DE2F4BEF7}" sibTransId="{99EADC4B-377A-417A-B0E4-B984E0560D43}"/>
    <dgm:cxn modelId="{A2AD5AB1-FA20-45C9-8CA2-E654603214B8}" type="presOf" srcId="{8862DE92-0DB8-43D7-834F-FB71ECBFF97B}" destId="{7ADBD5E8-D75F-4C66-A87C-631DA334908C}" srcOrd="0" destOrd="0" presId="urn:microsoft.com/office/officeart/2005/8/layout/hierarchy1"/>
    <dgm:cxn modelId="{CFEAC4F8-293D-45BB-AD3C-C32D1D6040F3}" srcId="{C478CD84-C8AB-4FC2-A999-56BE0BB3FC65}" destId="{1AA6665A-1CC6-410E-B37C-EABA8EA8C6E4}" srcOrd="1" destOrd="0" parTransId="{63D7ABE9-8113-4623-A488-C7A4C6E12ACE}" sibTransId="{6504C7CA-BDC2-43F5-9493-5693DB7BF0C9}"/>
    <dgm:cxn modelId="{1D943906-BC85-4880-B304-2A6D1FB2DD80}" type="presParOf" srcId="{70406223-C007-40B0-AE06-B7C88311EF57}" destId="{2D89D890-7707-46B8-A001-12D0362F3EEF}" srcOrd="0" destOrd="0" presId="urn:microsoft.com/office/officeart/2005/8/layout/hierarchy1"/>
    <dgm:cxn modelId="{17BFED64-6C03-41A2-8825-A716FAC85FE2}" type="presParOf" srcId="{2D89D890-7707-46B8-A001-12D0362F3EEF}" destId="{DDE08851-6600-43C0-8379-003E2B038187}" srcOrd="0" destOrd="0" presId="urn:microsoft.com/office/officeart/2005/8/layout/hierarchy1"/>
    <dgm:cxn modelId="{06EA3F53-8033-49F3-805D-F1B2D0AFEF28}" type="presParOf" srcId="{DDE08851-6600-43C0-8379-003E2B038187}" destId="{A8C0F4F3-6BE6-4EC2-A7BF-95CF85EE6C48}" srcOrd="0" destOrd="0" presId="urn:microsoft.com/office/officeart/2005/8/layout/hierarchy1"/>
    <dgm:cxn modelId="{2448208F-243D-4B50-9E89-9469EBB8C34B}" type="presParOf" srcId="{DDE08851-6600-43C0-8379-003E2B038187}" destId="{7ADBD5E8-D75F-4C66-A87C-631DA334908C}" srcOrd="1" destOrd="0" presId="urn:microsoft.com/office/officeart/2005/8/layout/hierarchy1"/>
    <dgm:cxn modelId="{31AFC2EE-A02A-4C00-ABD9-C6F93B5F2D88}" type="presParOf" srcId="{2D89D890-7707-46B8-A001-12D0362F3EEF}" destId="{082CCDFF-0A7A-4385-AE80-17359785275E}" srcOrd="1" destOrd="0" presId="urn:microsoft.com/office/officeart/2005/8/layout/hierarchy1"/>
    <dgm:cxn modelId="{5B2ADC74-B0C4-4D58-84D8-FC5B17E0F021}" type="presParOf" srcId="{70406223-C007-40B0-AE06-B7C88311EF57}" destId="{5DC54181-725C-4009-9402-F39F168B48A3}" srcOrd="1" destOrd="0" presId="urn:microsoft.com/office/officeart/2005/8/layout/hierarchy1"/>
    <dgm:cxn modelId="{1A5B2FC7-B03F-4EEC-84EC-84504213D4DF}" type="presParOf" srcId="{5DC54181-725C-4009-9402-F39F168B48A3}" destId="{B1B86995-DC8C-43DB-8CF0-D2E72EE31E6D}" srcOrd="0" destOrd="0" presId="urn:microsoft.com/office/officeart/2005/8/layout/hierarchy1"/>
    <dgm:cxn modelId="{13117C2A-4FD3-48A2-B477-8F530229A695}" type="presParOf" srcId="{B1B86995-DC8C-43DB-8CF0-D2E72EE31E6D}" destId="{E4C80973-EC67-4C1A-8301-098285F5393D}" srcOrd="0" destOrd="0" presId="urn:microsoft.com/office/officeart/2005/8/layout/hierarchy1"/>
    <dgm:cxn modelId="{54B8458A-1E4F-478F-A3E8-611CC66DAB51}" type="presParOf" srcId="{B1B86995-DC8C-43DB-8CF0-D2E72EE31E6D}" destId="{8B970B51-4396-49A3-9558-AC98A0959619}" srcOrd="1" destOrd="0" presId="urn:microsoft.com/office/officeart/2005/8/layout/hierarchy1"/>
    <dgm:cxn modelId="{7DEB74FC-DAE5-4C04-BC87-B5F706C30F5F}" type="presParOf" srcId="{5DC54181-725C-4009-9402-F39F168B48A3}" destId="{4DF6DF9D-5730-45C4-A60C-159B370AB229}"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E7D6D-10AC-4E07-9D07-BF80E0F8065A}">
      <dsp:nvSpPr>
        <dsp:cNvPr id="0" name=""/>
        <dsp:cNvSpPr/>
      </dsp:nvSpPr>
      <dsp:spPr>
        <a:xfrm>
          <a:off x="673668" y="281"/>
          <a:ext cx="1532982" cy="766491"/>
        </a:xfrm>
        <a:prstGeom prst="roundRect">
          <a:avLst>
            <a:gd name="adj" fmla="val 10000"/>
          </a:avLst>
        </a:prstGeom>
        <a:solidFill>
          <a:schemeClr val="accent1">
            <a:alpha val="90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fr-CH" sz="2300" kern="1200" dirty="0" err="1"/>
            <a:t>Acuerdo</a:t>
          </a:r>
          <a:r>
            <a:rPr lang="fr-CH" sz="2300" kern="1200" dirty="0"/>
            <a:t> 1997 </a:t>
          </a:r>
          <a:endParaRPr lang="en-US" sz="2300" kern="1200" dirty="0"/>
        </a:p>
      </dsp:txBody>
      <dsp:txXfrm>
        <a:off x="696118" y="22731"/>
        <a:ext cx="1488082" cy="721591"/>
      </dsp:txXfrm>
    </dsp:sp>
    <dsp:sp modelId="{82B60A76-0565-4D64-ABCC-9B8D6BCF2EE4}">
      <dsp:nvSpPr>
        <dsp:cNvPr id="0" name=""/>
        <dsp:cNvSpPr/>
      </dsp:nvSpPr>
      <dsp:spPr>
        <a:xfrm>
          <a:off x="826966" y="766772"/>
          <a:ext cx="153298" cy="574868"/>
        </a:xfrm>
        <a:custGeom>
          <a:avLst/>
          <a:gdLst/>
          <a:ahLst/>
          <a:cxnLst/>
          <a:rect l="0" t="0" r="0" b="0"/>
          <a:pathLst>
            <a:path>
              <a:moveTo>
                <a:pt x="0" y="0"/>
              </a:moveTo>
              <a:lnTo>
                <a:pt x="0" y="574868"/>
              </a:lnTo>
              <a:lnTo>
                <a:pt x="153298" y="574868"/>
              </a:lnTo>
            </a:path>
          </a:pathLst>
        </a:custGeom>
        <a:noFill/>
        <a:ln w="12700" cap="flat" cmpd="sng" algn="ctr">
          <a:solidFill>
            <a:schemeClr val="accent2">
              <a:tint val="9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B53540A6-1A43-480F-A937-13322F472D89}">
      <dsp:nvSpPr>
        <dsp:cNvPr id="0" name=""/>
        <dsp:cNvSpPr/>
      </dsp:nvSpPr>
      <dsp:spPr>
        <a:xfrm>
          <a:off x="980265" y="958395"/>
          <a:ext cx="1226386" cy="766491"/>
        </a:xfrm>
        <a:prstGeom prst="roundRect">
          <a:avLst>
            <a:gd name="adj" fmla="val 10000"/>
          </a:avLst>
        </a:prstGeom>
        <a:solidFill>
          <a:schemeClr val="lt1">
            <a:alpha val="90000"/>
            <a:hueOff val="0"/>
            <a:satOff val="0"/>
            <a:lumOff val="0"/>
            <a:alphaOff val="0"/>
          </a:schemeClr>
        </a:solidFill>
        <a:ln w="6350" cap="flat" cmpd="sng" algn="ctr">
          <a:solidFill>
            <a:schemeClr val="accent2">
              <a:alpha val="90000"/>
              <a:hueOff val="0"/>
              <a:satOff val="0"/>
              <a:lumOff val="0"/>
              <a:alphaOff val="0"/>
            </a:schemeClr>
          </a:solidFill>
          <a:prstDash val="solid"/>
          <a:miter lim="800000"/>
        </a:ln>
        <a:effectLst/>
        <a:sp3d z="-400500" extrusionH="63500" prstMaterial="matte"/>
      </dsp:spPr>
      <dsp:style>
        <a:lnRef idx="1">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fr-CH" sz="2300" kern="1200" dirty="0"/>
            <a:t>UN </a:t>
          </a:r>
          <a:r>
            <a:rPr lang="fr-CH" sz="2300" kern="1200" dirty="0" err="1"/>
            <a:t>Rule</a:t>
          </a:r>
          <a:r>
            <a:rPr lang="fr-CH" sz="2300" kern="1200" dirty="0"/>
            <a:t> No. 1</a:t>
          </a:r>
          <a:endParaRPr lang="en-US" sz="2300" kern="1200" dirty="0"/>
        </a:p>
      </dsp:txBody>
      <dsp:txXfrm>
        <a:off x="1002715" y="980845"/>
        <a:ext cx="1181486" cy="721591"/>
      </dsp:txXfrm>
    </dsp:sp>
    <dsp:sp modelId="{63BF2993-9C7A-4631-AA8B-C43B572E835E}">
      <dsp:nvSpPr>
        <dsp:cNvPr id="0" name=""/>
        <dsp:cNvSpPr/>
      </dsp:nvSpPr>
      <dsp:spPr>
        <a:xfrm>
          <a:off x="826966" y="766772"/>
          <a:ext cx="153298" cy="1532982"/>
        </a:xfrm>
        <a:custGeom>
          <a:avLst/>
          <a:gdLst/>
          <a:ahLst/>
          <a:cxnLst/>
          <a:rect l="0" t="0" r="0" b="0"/>
          <a:pathLst>
            <a:path>
              <a:moveTo>
                <a:pt x="0" y="0"/>
              </a:moveTo>
              <a:lnTo>
                <a:pt x="0" y="1532982"/>
              </a:lnTo>
              <a:lnTo>
                <a:pt x="153298" y="1532982"/>
              </a:lnTo>
            </a:path>
          </a:pathLst>
        </a:custGeom>
        <a:noFill/>
        <a:ln w="12700" cap="flat" cmpd="sng" algn="ctr">
          <a:solidFill>
            <a:schemeClr val="accent2">
              <a:tint val="9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DB20550-AB04-4911-BF17-24F91E3BBD65}">
      <dsp:nvSpPr>
        <dsp:cNvPr id="0" name=""/>
        <dsp:cNvSpPr/>
      </dsp:nvSpPr>
      <dsp:spPr>
        <a:xfrm>
          <a:off x="980265" y="1916509"/>
          <a:ext cx="1226386" cy="766491"/>
        </a:xfrm>
        <a:prstGeom prst="roundRect">
          <a:avLst>
            <a:gd name="adj" fmla="val 10000"/>
          </a:avLst>
        </a:prstGeom>
        <a:solidFill>
          <a:schemeClr val="lt1">
            <a:alpha val="90000"/>
            <a:hueOff val="0"/>
            <a:satOff val="0"/>
            <a:lumOff val="0"/>
            <a:alphaOff val="0"/>
          </a:schemeClr>
        </a:solidFill>
        <a:ln w="6350" cap="flat" cmpd="sng" algn="ctr">
          <a:solidFill>
            <a:schemeClr val="accent2">
              <a:alpha val="90000"/>
              <a:hueOff val="0"/>
              <a:satOff val="0"/>
              <a:lumOff val="0"/>
              <a:alphaOff val="-13333"/>
            </a:schemeClr>
          </a:solidFill>
          <a:prstDash val="solid"/>
          <a:miter lim="800000"/>
        </a:ln>
        <a:effectLst/>
        <a:sp3d z="-400500" extrusionH="63500" prstMaterial="matte"/>
      </dsp:spPr>
      <dsp:style>
        <a:lnRef idx="1">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fr-CH" sz="2300" kern="1200" dirty="0"/>
            <a:t>UN </a:t>
          </a:r>
          <a:r>
            <a:rPr lang="fr-CH" sz="2300" kern="1200" dirty="0" err="1"/>
            <a:t>Rule</a:t>
          </a:r>
          <a:r>
            <a:rPr lang="fr-CH" sz="2300" kern="1200" dirty="0"/>
            <a:t> No. 2</a:t>
          </a:r>
          <a:endParaRPr lang="en-US" sz="2300" kern="1200" dirty="0"/>
        </a:p>
      </dsp:txBody>
      <dsp:txXfrm>
        <a:off x="1002715" y="1938959"/>
        <a:ext cx="1181486" cy="721591"/>
      </dsp:txXfrm>
    </dsp:sp>
    <dsp:sp modelId="{1418CD21-41EA-4C7D-8F37-AAAF0ED5F3EC}">
      <dsp:nvSpPr>
        <dsp:cNvPr id="0" name=""/>
        <dsp:cNvSpPr/>
      </dsp:nvSpPr>
      <dsp:spPr>
        <a:xfrm>
          <a:off x="826966" y="766772"/>
          <a:ext cx="153298" cy="2491097"/>
        </a:xfrm>
        <a:custGeom>
          <a:avLst/>
          <a:gdLst/>
          <a:ahLst/>
          <a:cxnLst/>
          <a:rect l="0" t="0" r="0" b="0"/>
          <a:pathLst>
            <a:path>
              <a:moveTo>
                <a:pt x="0" y="0"/>
              </a:moveTo>
              <a:lnTo>
                <a:pt x="0" y="2491097"/>
              </a:lnTo>
              <a:lnTo>
                <a:pt x="153298" y="2491097"/>
              </a:lnTo>
            </a:path>
          </a:pathLst>
        </a:custGeom>
        <a:noFill/>
        <a:ln w="12700" cap="flat" cmpd="sng" algn="ctr">
          <a:solidFill>
            <a:schemeClr val="accent2">
              <a:tint val="9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0AE568A-7194-4629-BBE8-BD28DB7144A7}">
      <dsp:nvSpPr>
        <dsp:cNvPr id="0" name=""/>
        <dsp:cNvSpPr/>
      </dsp:nvSpPr>
      <dsp:spPr>
        <a:xfrm>
          <a:off x="980265" y="2874624"/>
          <a:ext cx="1226386" cy="766491"/>
        </a:xfrm>
        <a:prstGeom prst="roundRect">
          <a:avLst>
            <a:gd name="adj" fmla="val 10000"/>
          </a:avLst>
        </a:prstGeom>
        <a:solidFill>
          <a:schemeClr val="lt1">
            <a:alpha val="90000"/>
            <a:hueOff val="0"/>
            <a:satOff val="0"/>
            <a:lumOff val="0"/>
            <a:alphaOff val="0"/>
          </a:schemeClr>
        </a:solidFill>
        <a:ln w="6350" cap="flat" cmpd="sng" algn="ctr">
          <a:solidFill>
            <a:schemeClr val="accent2">
              <a:alpha val="90000"/>
              <a:hueOff val="0"/>
              <a:satOff val="0"/>
              <a:lumOff val="0"/>
              <a:alphaOff val="-26667"/>
            </a:schemeClr>
          </a:solidFill>
          <a:prstDash val="solid"/>
          <a:miter lim="800000"/>
        </a:ln>
        <a:effectLst/>
        <a:sp3d z="-400500" extrusionH="63500" prstMaterial="matte"/>
      </dsp:spPr>
      <dsp:style>
        <a:lnRef idx="1">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UN Rule No. 3</a:t>
          </a:r>
        </a:p>
      </dsp:txBody>
      <dsp:txXfrm>
        <a:off x="1002715" y="2897074"/>
        <a:ext cx="1181486" cy="721591"/>
      </dsp:txXfrm>
    </dsp:sp>
    <dsp:sp modelId="{10ACC745-5B83-47DD-AA11-9087F97C263E}">
      <dsp:nvSpPr>
        <dsp:cNvPr id="0" name=""/>
        <dsp:cNvSpPr/>
      </dsp:nvSpPr>
      <dsp:spPr>
        <a:xfrm>
          <a:off x="826966" y="766772"/>
          <a:ext cx="153298" cy="3449211"/>
        </a:xfrm>
        <a:custGeom>
          <a:avLst/>
          <a:gdLst/>
          <a:ahLst/>
          <a:cxnLst/>
          <a:rect l="0" t="0" r="0" b="0"/>
          <a:pathLst>
            <a:path>
              <a:moveTo>
                <a:pt x="0" y="0"/>
              </a:moveTo>
              <a:lnTo>
                <a:pt x="0" y="3449211"/>
              </a:lnTo>
              <a:lnTo>
                <a:pt x="153298" y="3449211"/>
              </a:lnTo>
            </a:path>
          </a:pathLst>
        </a:custGeom>
        <a:noFill/>
        <a:ln w="12700" cap="flat" cmpd="sng" algn="ctr">
          <a:solidFill>
            <a:schemeClr val="accent2">
              <a:tint val="9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17471EC0-E697-4247-B0D2-557B56C68B62}">
      <dsp:nvSpPr>
        <dsp:cNvPr id="0" name=""/>
        <dsp:cNvSpPr/>
      </dsp:nvSpPr>
      <dsp:spPr>
        <a:xfrm>
          <a:off x="980265" y="3832738"/>
          <a:ext cx="1226386" cy="766491"/>
        </a:xfrm>
        <a:prstGeom prst="roundRect">
          <a:avLst>
            <a:gd name="adj" fmla="val 10000"/>
          </a:avLst>
        </a:prstGeom>
        <a:solidFill>
          <a:schemeClr val="lt1">
            <a:alpha val="90000"/>
            <a:hueOff val="0"/>
            <a:satOff val="0"/>
            <a:lumOff val="0"/>
            <a:alphaOff val="0"/>
          </a:schemeClr>
        </a:solidFill>
        <a:ln w="6350" cap="flat" cmpd="sng" algn="ctr">
          <a:solidFill>
            <a:schemeClr val="accent2">
              <a:alpha val="90000"/>
              <a:hueOff val="0"/>
              <a:satOff val="0"/>
              <a:lumOff val="0"/>
              <a:alphaOff val="-40000"/>
            </a:schemeClr>
          </a:solidFill>
          <a:prstDash val="solid"/>
          <a:miter lim="800000"/>
        </a:ln>
        <a:effectLst/>
        <a:sp3d z="-400500" extrusionH="63500" prstMaterial="matte"/>
      </dsp:spPr>
      <dsp:style>
        <a:lnRef idx="1">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UN Rule No. 4</a:t>
          </a:r>
        </a:p>
      </dsp:txBody>
      <dsp:txXfrm>
        <a:off x="1002715" y="3855188"/>
        <a:ext cx="1181486" cy="721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A18A4-9651-44B1-BFFE-33423867D31B}">
      <dsp:nvSpPr>
        <dsp:cNvPr id="0" name=""/>
        <dsp:cNvSpPr/>
      </dsp:nvSpPr>
      <dsp:spPr>
        <a:xfrm>
          <a:off x="0" y="462927"/>
          <a:ext cx="1918785" cy="12184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A3DFE0-0B93-4D81-BC72-813C437E58E3}">
      <dsp:nvSpPr>
        <dsp:cNvPr id="0" name=""/>
        <dsp:cNvSpPr/>
      </dsp:nvSpPr>
      <dsp:spPr>
        <a:xfrm>
          <a:off x="213198" y="665465"/>
          <a:ext cx="1918785" cy="1218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Proclaimed a Decade of Action for Road Safety 2021 – 2030;</a:t>
          </a:r>
        </a:p>
      </dsp:txBody>
      <dsp:txXfrm>
        <a:off x="248885" y="701152"/>
        <a:ext cx="1847411" cy="1147054"/>
      </dsp:txXfrm>
    </dsp:sp>
    <dsp:sp modelId="{26FFB68E-623A-4E70-8034-761B8D6ED7FD}">
      <dsp:nvSpPr>
        <dsp:cNvPr id="0" name=""/>
        <dsp:cNvSpPr/>
      </dsp:nvSpPr>
      <dsp:spPr>
        <a:xfrm>
          <a:off x="2345181" y="462927"/>
          <a:ext cx="1918785" cy="12184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213548-F390-4323-9327-B3007296E69E}">
      <dsp:nvSpPr>
        <dsp:cNvPr id="0" name=""/>
        <dsp:cNvSpPr/>
      </dsp:nvSpPr>
      <dsp:spPr>
        <a:xfrm>
          <a:off x="2558380" y="665465"/>
          <a:ext cx="1918785" cy="1218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With a target to reduce road deaths and injuries by 50% by 2030; and </a:t>
          </a:r>
        </a:p>
      </dsp:txBody>
      <dsp:txXfrm>
        <a:off x="2594067" y="701152"/>
        <a:ext cx="1847411" cy="1147054"/>
      </dsp:txXfrm>
    </dsp:sp>
    <dsp:sp modelId="{9A4715A0-F1E9-4436-9C40-2CA769EBD870}">
      <dsp:nvSpPr>
        <dsp:cNvPr id="0" name=""/>
        <dsp:cNvSpPr/>
      </dsp:nvSpPr>
      <dsp:spPr>
        <a:xfrm>
          <a:off x="4690363" y="462927"/>
          <a:ext cx="1918785" cy="12184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93611D-D4B7-455B-BE29-1E6368673195}">
      <dsp:nvSpPr>
        <dsp:cNvPr id="0" name=""/>
        <dsp:cNvSpPr/>
      </dsp:nvSpPr>
      <dsp:spPr>
        <a:xfrm>
          <a:off x="4903561" y="665465"/>
          <a:ext cx="1918785" cy="1218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Mandated WHO and the UN Regional Commissions in collaboration with the UN Road Safety Collaboration to prepare a plan of action.</a:t>
          </a:r>
        </a:p>
      </dsp:txBody>
      <dsp:txXfrm>
        <a:off x="4939248" y="701152"/>
        <a:ext cx="1847411" cy="11470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0F4F3-6BE6-4EC2-A7BF-95CF85EE6C48}">
      <dsp:nvSpPr>
        <dsp:cNvPr id="0" name=""/>
        <dsp:cNvSpPr/>
      </dsp:nvSpPr>
      <dsp:spPr>
        <a:xfrm>
          <a:off x="819" y="994469"/>
          <a:ext cx="2876534" cy="1826599"/>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ADBD5E8-D75F-4C66-A87C-631DA334908C}">
      <dsp:nvSpPr>
        <dsp:cNvPr id="0" name=""/>
        <dsp:cNvSpPr/>
      </dsp:nvSpPr>
      <dsp:spPr>
        <a:xfrm>
          <a:off x="320434" y="1298103"/>
          <a:ext cx="2876534" cy="1826599"/>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22 niños murieron en Suiza al estrellarse un autobús contra la pared de un túnel en 2012</a:t>
          </a:r>
          <a:endParaRPr lang="en-US" sz="1800" b="1" kern="1200" dirty="0"/>
        </a:p>
      </dsp:txBody>
      <dsp:txXfrm>
        <a:off x="373933" y="1351602"/>
        <a:ext cx="2769536" cy="1719601"/>
      </dsp:txXfrm>
    </dsp:sp>
    <dsp:sp modelId="{E4C80973-EC67-4C1A-8301-098285F5393D}">
      <dsp:nvSpPr>
        <dsp:cNvPr id="0" name=""/>
        <dsp:cNvSpPr/>
      </dsp:nvSpPr>
      <dsp:spPr>
        <a:xfrm>
          <a:off x="3516583" y="994469"/>
          <a:ext cx="2876534" cy="1826599"/>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B970B51-4396-49A3-9558-AC98A0959619}">
      <dsp:nvSpPr>
        <dsp:cNvPr id="0" name=""/>
        <dsp:cNvSpPr/>
      </dsp:nvSpPr>
      <dsp:spPr>
        <a:xfrm>
          <a:off x="3836198" y="1298103"/>
          <a:ext cx="2876534" cy="1826599"/>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Numerosos eventos en todo el mundo de accidentes de autobuses escolares con varios estudiantes heridos o muertos</a:t>
          </a:r>
          <a:endParaRPr lang="en-US" sz="1800" b="1" kern="1200" dirty="0"/>
        </a:p>
      </dsp:txBody>
      <dsp:txXfrm>
        <a:off x="3889697" y="1351602"/>
        <a:ext cx="2769536" cy="171960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GB"/>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BDC7E47D-D24C-4161-A5E1-7446C4AFFE99}" type="datetimeFigureOut">
              <a:rPr lang="en-GB" smtClean="0"/>
              <a:t>10/04/2024</a:t>
            </a:fld>
            <a:endParaRPr lang="en-GB"/>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GB"/>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6EF2ECD-499B-4F6D-98E5-131F4B0E168F}" type="slidenum">
              <a:rPr lang="en-GB" smtClean="0"/>
              <a:t>‹#›</a:t>
            </a:fld>
            <a:endParaRPr lang="en-GB"/>
          </a:p>
        </p:txBody>
      </p:sp>
    </p:spTree>
    <p:extLst>
      <p:ext uri="{BB962C8B-B14F-4D97-AF65-F5344CB8AC3E}">
        <p14:creationId xmlns:p14="http://schemas.microsoft.com/office/powerpoint/2010/main" val="2168401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Estimados congresistas. Me siento honrado de poder participar en este congreso aunque sea de manera virtual. Soy Edoardo Gianotti, oficial de asuntos económicos miembro de la secretaria del foro mundial para la armonización de las regulaciones vehiculares WP29.</a:t>
            </a:r>
          </a:p>
          <a:p>
            <a:r>
              <a:rPr lang="es-ES" dirty="0"/>
              <a:t>Y deseo informar los elementos fundamentales de los acuerdos administrados por el WP.29.</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a:t>
            </a:fld>
            <a:endParaRPr lang="en-GB"/>
          </a:p>
        </p:txBody>
      </p:sp>
    </p:spTree>
    <p:extLst>
      <p:ext uri="{BB962C8B-B14F-4D97-AF65-F5344CB8AC3E}">
        <p14:creationId xmlns:p14="http://schemas.microsoft.com/office/powerpoint/2010/main" val="112862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alibri" panose="020F0502020204030204" pitchFamily="34" charset="0"/>
                <a:ea typeface="DengXian" panose="02010600030101010101" pitchFamily="2" charset="-122"/>
                <a:cs typeface="Arial" panose="020B0604020202020204" pitchFamily="34" charset="0"/>
              </a:rPr>
              <a:t>En primer </a:t>
            </a:r>
            <a:r>
              <a:rPr lang="en-GB" dirty="0" err="1">
                <a:latin typeface="Calibri" panose="020F0502020204030204" pitchFamily="34" charset="0"/>
                <a:ea typeface="DengXian" panose="02010600030101010101" pitchFamily="2" charset="-122"/>
                <a:cs typeface="Arial" panose="020B0604020202020204" pitchFamily="34" charset="0"/>
              </a:rPr>
              <a:t>lugar</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porque</a:t>
            </a:r>
            <a:r>
              <a:rPr lang="en-GB" dirty="0">
                <a:latin typeface="Calibri" panose="020F0502020204030204" pitchFamily="34" charset="0"/>
                <a:ea typeface="DengXian" panose="02010600030101010101" pitchFamily="2" charset="-122"/>
                <a:cs typeface="Arial" panose="020B0604020202020204" pitchFamily="34" charset="0"/>
              </a:rPr>
              <a:t> la Wp.29 se ha </a:t>
            </a:r>
            <a:r>
              <a:rPr lang="en-GB" dirty="0" err="1">
                <a:latin typeface="Calibri" panose="020F0502020204030204" pitchFamily="34" charset="0"/>
                <a:ea typeface="DengXian" panose="02010600030101010101" pitchFamily="2" charset="-122"/>
                <a:cs typeface="Arial" panose="020B0604020202020204" pitchFamily="34" charset="0"/>
              </a:rPr>
              <a:t>vuelto</a:t>
            </a:r>
            <a:r>
              <a:rPr lang="en-GB" dirty="0">
                <a:latin typeface="Calibri" panose="020F0502020204030204" pitchFamily="34" charset="0"/>
                <a:ea typeface="DengXian" panose="02010600030101010101" pitchFamily="2" charset="-122"/>
                <a:cs typeface="Arial" panose="020B0604020202020204" pitchFamily="34" charset="0"/>
              </a:rPr>
              <a:t> crucial </a:t>
            </a:r>
            <a:r>
              <a:rPr lang="en-GB" dirty="0" err="1">
                <a:latin typeface="Calibri" panose="020F0502020204030204" pitchFamily="34" charset="0"/>
                <a:ea typeface="DengXian" panose="02010600030101010101" pitchFamily="2" charset="-122"/>
                <a:cs typeface="Arial" panose="020B0604020202020204" pitchFamily="34" charset="0"/>
              </a:rPr>
              <a:t>en</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el</a:t>
            </a:r>
            <a:r>
              <a:rPr lang="en-GB" dirty="0">
                <a:latin typeface="Calibri" panose="020F0502020204030204" pitchFamily="34" charset="0"/>
                <a:ea typeface="DengXian" panose="02010600030101010101" pitchFamily="2" charset="-122"/>
                <a:cs typeface="Arial" panose="020B0604020202020204" pitchFamily="34" charset="0"/>
              </a:rPr>
              <a:t> actual </a:t>
            </a:r>
            <a:r>
              <a:rPr lang="en-GB" dirty="0" err="1">
                <a:latin typeface="Calibri" panose="020F0502020204030204" pitchFamily="34" charset="0"/>
                <a:ea typeface="DengXian" panose="02010600030101010101" pitchFamily="2" charset="-122"/>
                <a:cs typeface="Arial" panose="020B0604020202020204" pitchFamily="34" charset="0"/>
              </a:rPr>
              <a:t>marco</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mundial</a:t>
            </a:r>
            <a:r>
              <a:rPr lang="en-GB" dirty="0">
                <a:latin typeface="Calibri" panose="020F0502020204030204" pitchFamily="34" charset="0"/>
                <a:ea typeface="DengXian" panose="02010600030101010101" pitchFamily="2" charset="-122"/>
                <a:cs typeface="Arial" panose="020B0604020202020204" pitchFamily="34" charset="0"/>
              </a:rPr>
              <a:t> de </a:t>
            </a:r>
            <a:r>
              <a:rPr lang="en-GB" dirty="0" err="1">
                <a:latin typeface="Calibri" panose="020F0502020204030204" pitchFamily="34" charset="0"/>
                <a:ea typeface="DengXian" panose="02010600030101010101" pitchFamily="2" charset="-122"/>
                <a:cs typeface="Arial" panose="020B0604020202020204" pitchFamily="34" charset="0"/>
              </a:rPr>
              <a:t>seguridad</a:t>
            </a:r>
            <a:r>
              <a:rPr lang="en-GB" dirty="0">
                <a:latin typeface="Calibri" panose="020F0502020204030204" pitchFamily="34" charset="0"/>
                <a:ea typeface="DengXian" panose="02010600030101010101" pitchFamily="2" charset="-122"/>
                <a:cs typeface="Arial" panose="020B0604020202020204" pitchFamily="34" charset="0"/>
              </a:rPr>
              <a:t> vial.</a:t>
            </a:r>
          </a:p>
          <a:p>
            <a:r>
              <a:rPr lang="en-GB" dirty="0">
                <a:latin typeface="Calibri" panose="020F0502020204030204" pitchFamily="34" charset="0"/>
                <a:ea typeface="DengXian" panose="02010600030101010101" pitchFamily="2" charset="-122"/>
                <a:cs typeface="Arial" panose="020B0604020202020204" pitchFamily="34" charset="0"/>
              </a:rPr>
              <a:t>El nuevo plan global para la </a:t>
            </a:r>
            <a:r>
              <a:rPr lang="en-GB" dirty="0" err="1">
                <a:latin typeface="Calibri" panose="020F0502020204030204" pitchFamily="34" charset="0"/>
                <a:ea typeface="DengXian" panose="02010600030101010101" pitchFamily="2" charset="-122"/>
                <a:cs typeface="Arial" panose="020B0604020202020204" pitchFamily="34" charset="0"/>
              </a:rPr>
              <a:t>década</a:t>
            </a:r>
            <a:r>
              <a:rPr lang="en-GB" dirty="0">
                <a:latin typeface="Calibri" panose="020F0502020204030204" pitchFamily="34" charset="0"/>
                <a:ea typeface="DengXian" panose="02010600030101010101" pitchFamily="2" charset="-122"/>
                <a:cs typeface="Arial" panose="020B0604020202020204" pitchFamily="34" charset="0"/>
              </a:rPr>
              <a:t> de </a:t>
            </a:r>
            <a:r>
              <a:rPr lang="en-GB" dirty="0" err="1">
                <a:latin typeface="Calibri" panose="020F0502020204030204" pitchFamily="34" charset="0"/>
                <a:ea typeface="DengXian" panose="02010600030101010101" pitchFamily="2" charset="-122"/>
                <a:cs typeface="Arial" panose="020B0604020202020204" pitchFamily="34" charset="0"/>
              </a:rPr>
              <a:t>acción</a:t>
            </a:r>
            <a:r>
              <a:rPr lang="en-GB" dirty="0">
                <a:latin typeface="Calibri" panose="020F0502020204030204" pitchFamily="34" charset="0"/>
                <a:ea typeface="DengXian" panose="02010600030101010101" pitchFamily="2" charset="-122"/>
                <a:cs typeface="Arial" panose="020B0604020202020204" pitchFamily="34" charset="0"/>
              </a:rPr>
              <a:t> para la </a:t>
            </a:r>
            <a:r>
              <a:rPr lang="en-GB" dirty="0" err="1">
                <a:latin typeface="Calibri" panose="020F0502020204030204" pitchFamily="34" charset="0"/>
                <a:ea typeface="DengXian" panose="02010600030101010101" pitchFamily="2" charset="-122"/>
                <a:cs typeface="Arial" panose="020B0604020202020204" pitchFamily="34" charset="0"/>
              </a:rPr>
              <a:t>seguridad</a:t>
            </a:r>
            <a:r>
              <a:rPr lang="en-GB" dirty="0">
                <a:latin typeface="Calibri" panose="020F0502020204030204" pitchFamily="34" charset="0"/>
                <a:ea typeface="DengXian" panose="02010600030101010101" pitchFamily="2" charset="-122"/>
                <a:cs typeface="Arial" panose="020B0604020202020204" pitchFamily="34" charset="0"/>
              </a:rPr>
              <a:t> vial 2030 </a:t>
            </a:r>
            <a:r>
              <a:rPr lang="en-GB" dirty="0" err="1">
                <a:latin typeface="Calibri" panose="020F0502020204030204" pitchFamily="34" charset="0"/>
                <a:ea typeface="DengXian" panose="02010600030101010101" pitchFamily="2" charset="-122"/>
                <a:cs typeface="Arial" panose="020B0604020202020204" pitchFamily="34" charset="0"/>
              </a:rPr>
              <a:t>tiene</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metas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ambiciosas</a:t>
            </a:r>
            <a:r>
              <a:rPr lang="en-GB" dirty="0">
                <a:latin typeface="Calibri" panose="020F0502020204030204" pitchFamily="34" charset="0"/>
                <a:ea typeface="DengXian" panose="02010600030101010101" pitchFamily="2" charset="-122"/>
                <a:cs typeface="Arial" panose="020B0604020202020204" pitchFamily="34" charset="0"/>
              </a:rPr>
              <a:t>.</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2</a:t>
            </a:fld>
            <a:endParaRPr lang="en-GB"/>
          </a:p>
        </p:txBody>
      </p:sp>
    </p:spTree>
    <p:extLst>
      <p:ext uri="{BB962C8B-B14F-4D97-AF65-F5344CB8AC3E}">
        <p14:creationId xmlns:p14="http://schemas.microsoft.com/office/powerpoint/2010/main" val="3011527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GB" dirty="0">
                <a:latin typeface="Calibri" panose="020F0502020204030204" pitchFamily="34" charset="0"/>
                <a:ea typeface="DengXian" panose="02010600030101010101" pitchFamily="2" charset="-122"/>
                <a:cs typeface="Arial" panose="020B0604020202020204" pitchFamily="34" charset="0"/>
              </a:rPr>
              <a:t>El plan </a:t>
            </a:r>
            <a:r>
              <a:rPr lang="en-GB" dirty="0" err="1">
                <a:latin typeface="Calibri" panose="020F0502020204030204" pitchFamily="34" charset="0"/>
                <a:ea typeface="DengXian" panose="02010600030101010101" pitchFamily="2" charset="-122"/>
                <a:cs typeface="Arial" panose="020B0604020202020204" pitchFamily="34" charset="0"/>
              </a:rPr>
              <a:t>señala</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como</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convenios</a:t>
            </a:r>
            <a:r>
              <a:rPr lang="en-GB" dirty="0">
                <a:latin typeface="Calibri" panose="020F0502020204030204" pitchFamily="34" charset="0"/>
                <a:ea typeface="DengXian" panose="02010600030101010101" pitchFamily="2" charset="-122"/>
                <a:cs typeface="Arial" panose="020B0604020202020204" pitchFamily="34" charset="0"/>
              </a:rPr>
              <a:t> clave para </a:t>
            </a:r>
            <a:r>
              <a:rPr lang="en-GB" dirty="0" err="1">
                <a:latin typeface="Calibri" panose="020F0502020204030204" pitchFamily="34" charset="0"/>
                <a:ea typeface="DengXian" panose="02010600030101010101" pitchFamily="2" charset="-122"/>
                <a:cs typeface="Arial" panose="020B0604020202020204" pitchFamily="34" charset="0"/>
              </a:rPr>
              <a:t>mejorar</a:t>
            </a:r>
            <a:r>
              <a:rPr lang="en-GB" dirty="0">
                <a:latin typeface="Calibri" panose="020F0502020204030204" pitchFamily="34" charset="0"/>
                <a:ea typeface="DengXian" panose="02010600030101010101" pitchFamily="2" charset="-122"/>
                <a:cs typeface="Arial" panose="020B0604020202020204" pitchFamily="34" charset="0"/>
              </a:rPr>
              <a:t> la </a:t>
            </a:r>
            <a:r>
              <a:rPr lang="en-GB" dirty="0" err="1">
                <a:latin typeface="Calibri" panose="020F0502020204030204" pitchFamily="34" charset="0"/>
                <a:ea typeface="DengXian" panose="02010600030101010101" pitchFamily="2" charset="-122"/>
                <a:cs typeface="Arial" panose="020B0604020202020204" pitchFamily="34" charset="0"/>
              </a:rPr>
              <a:t>seguridad</a:t>
            </a:r>
            <a:r>
              <a:rPr lang="en-GB" dirty="0">
                <a:latin typeface="Calibri" panose="020F0502020204030204" pitchFamily="34" charset="0"/>
                <a:ea typeface="DengXian" panose="02010600030101010101" pitchFamily="2" charset="-122"/>
                <a:cs typeface="Arial" panose="020B0604020202020204" pitchFamily="34" charset="0"/>
              </a:rPr>
              <a:t> de </a:t>
            </a:r>
            <a:r>
              <a:rPr lang="en-GB" dirty="0" err="1">
                <a:latin typeface="Calibri" panose="020F0502020204030204" pitchFamily="34" charset="0"/>
                <a:ea typeface="DengXian" panose="02010600030101010101" pitchFamily="2" charset="-122"/>
                <a:cs typeface="Arial" panose="020B0604020202020204" pitchFamily="34" charset="0"/>
              </a:rPr>
              <a:t>los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vehículos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los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acuerdos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administrados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por</a:t>
            </a:r>
            <a:r>
              <a:rPr lang="en-GB" dirty="0">
                <a:latin typeface="Calibri" panose="020F0502020204030204" pitchFamily="34" charset="0"/>
                <a:ea typeface="DengXian" panose="02010600030101010101" pitchFamily="2" charset="-122"/>
                <a:cs typeface="Arial" panose="020B0604020202020204" pitchFamily="34" charset="0"/>
              </a:rPr>
              <a:t> wp.29</a:t>
            </a:r>
          </a:p>
          <a:p>
            <a:r>
              <a:rPr lang="en-GB" dirty="0"/>
              <a:t>Es </a:t>
            </a:r>
            <a:r>
              <a:rPr lang="en-GB" dirty="0" err="1"/>
              <a:t>decir</a:t>
            </a:r>
            <a:r>
              <a:rPr lang="en-GB" dirty="0"/>
              <a:t> </a:t>
            </a:r>
            <a:r>
              <a:rPr lang="en-GB" dirty="0" err="1"/>
              <a:t>el</a:t>
            </a:r>
            <a:r>
              <a:rPr lang="en-GB" dirty="0"/>
              <a:t> </a:t>
            </a:r>
            <a:r>
              <a:rPr lang="en-GB" dirty="0" err="1"/>
              <a:t>acuerdo</a:t>
            </a:r>
            <a:r>
              <a:rPr lang="en-GB" dirty="0"/>
              <a:t> de 1958, 1997 y 1998 </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3</a:t>
            </a:fld>
            <a:endParaRPr lang="en-GB"/>
          </a:p>
        </p:txBody>
      </p:sp>
    </p:spTree>
    <p:extLst>
      <p:ext uri="{BB962C8B-B14F-4D97-AF65-F5344CB8AC3E}">
        <p14:creationId xmlns:p14="http://schemas.microsoft.com/office/powerpoint/2010/main" val="366148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4</a:t>
            </a:fld>
            <a:endParaRPr lang="en-GB"/>
          </a:p>
        </p:txBody>
      </p:sp>
    </p:spTree>
    <p:extLst>
      <p:ext uri="{BB962C8B-B14F-4D97-AF65-F5344CB8AC3E}">
        <p14:creationId xmlns:p14="http://schemas.microsoft.com/office/powerpoint/2010/main" val="3772677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GB" dirty="0">
                <a:latin typeface="Calibri" panose="020F0502020204030204" pitchFamily="34" charset="0"/>
                <a:ea typeface="DengXian" panose="02010600030101010101" pitchFamily="2" charset="-122"/>
                <a:cs typeface="Arial" panose="020B0604020202020204" pitchFamily="34" charset="0"/>
              </a:rPr>
              <a:t>En </a:t>
            </a:r>
            <a:r>
              <a:rPr lang="en-GB" dirty="0" err="1">
                <a:latin typeface="Calibri" panose="020F0502020204030204" pitchFamily="34" charset="0"/>
                <a:ea typeface="DengXian" panose="02010600030101010101" pitchFamily="2" charset="-122"/>
                <a:cs typeface="Arial" panose="020B0604020202020204" pitchFamily="34" charset="0"/>
              </a:rPr>
              <a:t>este</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contexto</a:t>
            </a:r>
            <a:r>
              <a:rPr lang="en-GB" dirty="0">
                <a:latin typeface="Calibri" panose="020F0502020204030204" pitchFamily="34" charset="0"/>
                <a:ea typeface="DengXian" panose="02010600030101010101" pitchFamily="2" charset="-122"/>
                <a:cs typeface="Arial" panose="020B0604020202020204" pitchFamily="34" charset="0"/>
              </a:rPr>
              <a:t> es fundamental </a:t>
            </a:r>
            <a:r>
              <a:rPr lang="en-GB" dirty="0" err="1">
                <a:latin typeface="Calibri" panose="020F0502020204030204" pitchFamily="34" charset="0"/>
                <a:ea typeface="DengXian" panose="02010600030101010101" pitchFamily="2" charset="-122"/>
                <a:cs typeface="Arial" panose="020B0604020202020204" pitchFamily="34" charset="0"/>
              </a:rPr>
              <a:t>armonizar</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los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estándares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mundiales</a:t>
            </a:r>
            <a:r>
              <a:rPr lang="en-GB" dirty="0">
                <a:latin typeface="Calibri" panose="020F0502020204030204" pitchFamily="34" charset="0"/>
                <a:ea typeface="DengXian" panose="02010600030101010101" pitchFamily="2" charset="-122"/>
                <a:cs typeface="Arial" panose="020B0604020202020204" pitchFamily="34" charset="0"/>
              </a:rPr>
              <a:t> con </a:t>
            </a:r>
            <a:r>
              <a:rPr lang="en-GB" dirty="0" err="1">
                <a:latin typeface="Calibri" panose="020F0502020204030204" pitchFamily="34" charset="0"/>
                <a:ea typeface="DengXian" panose="02010600030101010101" pitchFamily="2" charset="-122"/>
                <a:cs typeface="Arial" panose="020B0604020202020204" pitchFamily="34" charset="0"/>
              </a:rPr>
              <a:t>los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desarrollados</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por</a:t>
            </a:r>
            <a:r>
              <a:rPr lang="en-GB" dirty="0">
                <a:latin typeface="Calibri" panose="020F0502020204030204" pitchFamily="34" charset="0"/>
                <a:ea typeface="DengXian" panose="02010600030101010101" pitchFamily="2" charset="-122"/>
                <a:cs typeface="Arial" panose="020B0604020202020204" pitchFamily="34" charset="0"/>
              </a:rPr>
              <a:t> wp.29 </a:t>
            </a:r>
            <a:r>
              <a:rPr lang="en-GB" dirty="0" err="1">
                <a:latin typeface="Calibri" panose="020F0502020204030204" pitchFamily="34" charset="0"/>
                <a:ea typeface="DengXian" panose="02010600030101010101" pitchFamily="2" charset="-122"/>
                <a:cs typeface="Arial" panose="020B0604020202020204" pitchFamily="34" charset="0"/>
              </a:rPr>
              <a:t>en</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casi</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setenta</a:t>
            </a:r>
            <a:r>
              <a:rPr lang="en-GB" dirty="0">
                <a:latin typeface="Calibri" panose="020F0502020204030204" pitchFamily="34" charset="0"/>
                <a:ea typeface="DengXian" panose="02010600030101010101" pitchFamily="2" charset="-122"/>
                <a:cs typeface="Arial" panose="020B0604020202020204" pitchFamily="34" charset="0"/>
              </a:rPr>
              <a:t> </a:t>
            </a:r>
            <a:r>
              <a:rPr lang="en-GB" dirty="0" err="1">
                <a:latin typeface="Calibri" panose="020F0502020204030204" pitchFamily="34" charset="0"/>
                <a:ea typeface="DengXian" panose="02010600030101010101" pitchFamily="2" charset="-122"/>
                <a:cs typeface="Arial" panose="020B0604020202020204" pitchFamily="34" charset="0"/>
              </a:rPr>
              <a:t>años</a:t>
            </a:r>
            <a:r>
              <a:rPr lang="en-GB" dirty="0">
                <a:latin typeface="Calibri" panose="020F0502020204030204" pitchFamily="34" charset="0"/>
                <a:ea typeface="DengXian" panose="02010600030101010101" pitchFamily="2" charset="-122"/>
                <a:cs typeface="Arial" panose="020B0604020202020204" pitchFamily="34" charset="0"/>
              </a:rPr>
              <a:t> de </a:t>
            </a:r>
            <a:r>
              <a:rPr lang="en-GB" dirty="0" err="1">
                <a:latin typeface="Calibri" panose="020F0502020204030204" pitchFamily="34" charset="0"/>
                <a:ea typeface="DengXian" panose="02010600030101010101" pitchFamily="2" charset="-122"/>
                <a:cs typeface="Arial" panose="020B0604020202020204" pitchFamily="34" charset="0"/>
              </a:rPr>
              <a:t>trabajo</a:t>
            </a:r>
            <a:r>
              <a:rPr lang="en-GB" dirty="0">
                <a:latin typeface="Calibri" panose="020F0502020204030204" pitchFamily="34" charset="0"/>
                <a:ea typeface="DengXian" panose="02010600030101010101" pitchFamily="2" charset="-122"/>
                <a:cs typeface="Arial" panose="020B0604020202020204" pitchFamily="34" charset="0"/>
              </a:rPr>
              <a:t>.</a:t>
            </a:r>
            <a:endParaRPr lang="en-GB" dirty="0">
              <a:cs typeface="Arial" pitchFamily="34" charset="0"/>
            </a:endParaRP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5</a:t>
            </a:fld>
            <a:endParaRPr lang="en-GB"/>
          </a:p>
        </p:txBody>
      </p:sp>
    </p:spTree>
    <p:extLst>
      <p:ext uri="{BB962C8B-B14F-4D97-AF65-F5344CB8AC3E}">
        <p14:creationId xmlns:p14="http://schemas.microsoft.com/office/powerpoint/2010/main" val="679966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s-ES" dirty="0"/>
              <a:t>El transporte por carretera en general y los reglamentos del vehículo en particular, son sistemas complejos con implicaciones en seguridad vial, consumo de energía y medio ambiente.  En el pasado, los gobiernos realizaron la necesidad crucial de armonizar internacionalmente los requisitos del vehículo para facilitar el cruce entre fronteras y el comercio de vehículos y actualizar estos requisitos para cubrir regularmente nuevas tecnologías.  Éste es exactamente el mandato del </a:t>
            </a:r>
            <a:r>
              <a:rPr lang="en-GB" dirty="0" err="1"/>
              <a:t>Foro</a:t>
            </a:r>
            <a:r>
              <a:rPr lang="en-GB" dirty="0"/>
              <a:t> Mundial Para La </a:t>
            </a:r>
            <a:r>
              <a:rPr lang="en-GB" dirty="0" err="1"/>
              <a:t>Armonización</a:t>
            </a:r>
            <a:r>
              <a:rPr lang="en-GB" dirty="0"/>
              <a:t> De La </a:t>
            </a:r>
            <a:r>
              <a:rPr lang="en-GB" dirty="0" err="1"/>
              <a:t>Reglamentación</a:t>
            </a:r>
            <a:r>
              <a:rPr lang="en-GB" dirty="0"/>
              <a:t> </a:t>
            </a:r>
            <a:r>
              <a:rPr lang="en-GB" dirty="0" err="1"/>
              <a:t>Sobre</a:t>
            </a:r>
            <a:r>
              <a:rPr lang="en-GB" dirty="0"/>
              <a:t> </a:t>
            </a:r>
            <a:r>
              <a:rPr lang="en-GB" dirty="0" err="1"/>
              <a:t>Vehículos</a:t>
            </a:r>
            <a:r>
              <a:rPr lang="en-GB" dirty="0"/>
              <a:t> </a:t>
            </a:r>
            <a:r>
              <a:rPr lang="es-ES" dirty="0"/>
              <a:t>(WP.29). </a:t>
            </a:r>
            <a:endParaRPr lang="en-GB" dirty="0"/>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6</a:t>
            </a:fld>
            <a:endParaRPr lang="en-GB"/>
          </a:p>
        </p:txBody>
      </p:sp>
    </p:spTree>
    <p:extLst>
      <p:ext uri="{BB962C8B-B14F-4D97-AF65-F5344CB8AC3E}">
        <p14:creationId xmlns:p14="http://schemas.microsoft.com/office/powerpoint/2010/main" val="667794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7233">
              <a:lnSpc>
                <a:spcPct val="150000"/>
              </a:lnSpc>
              <a:spcBef>
                <a:spcPts val="618"/>
              </a:spcBef>
            </a:pPr>
            <a:r>
              <a:rPr lang="es-ES" dirty="0">
                <a:cs typeface="Arial" pitchFamily="34" charset="0"/>
              </a:rPr>
              <a:t>Las ventajas de la armonización llevan a una: </a:t>
            </a:r>
          </a:p>
          <a:p>
            <a:pPr marL="147233">
              <a:lnSpc>
                <a:spcPct val="150000"/>
              </a:lnSpc>
              <a:spcBef>
                <a:spcPts val="618"/>
              </a:spcBef>
            </a:pPr>
            <a:r>
              <a:rPr lang="es-ES" dirty="0">
                <a:solidFill>
                  <a:srgbClr val="003300"/>
                </a:solidFill>
                <a:cs typeface="Arial" pitchFamily="34" charset="0"/>
              </a:rPr>
              <a:t>     Mayor eficiencia  y simplificación en el desarrollo normativo</a:t>
            </a:r>
          </a:p>
          <a:p>
            <a:pPr marL="147233">
              <a:lnSpc>
                <a:spcPct val="150000"/>
              </a:lnSpc>
            </a:pPr>
            <a:r>
              <a:rPr lang="es-ES" dirty="0">
                <a:solidFill>
                  <a:srgbClr val="003300"/>
                </a:solidFill>
                <a:cs typeface="Arial" pitchFamily="34" charset="0"/>
              </a:rPr>
              <a:t>          Mayor eficiencia en el control de inspecciones y ensayos</a:t>
            </a:r>
          </a:p>
          <a:p>
            <a:pPr marL="147233">
              <a:lnSpc>
                <a:spcPct val="150000"/>
              </a:lnSpc>
              <a:spcBef>
                <a:spcPct val="0"/>
              </a:spcBef>
            </a:pPr>
            <a:r>
              <a:rPr lang="es-ES" dirty="0">
                <a:solidFill>
                  <a:srgbClr val="003300"/>
                </a:solidFill>
                <a:cs typeface="Arial" pitchFamily="34" charset="0"/>
              </a:rPr>
              <a:t>Vehículos más seguros y respetuosos con el medio ambiente a precios razonables</a:t>
            </a:r>
          </a:p>
          <a:p>
            <a:pPr marL="147233">
              <a:lnSpc>
                <a:spcPct val="150000"/>
              </a:lnSpc>
              <a:spcBef>
                <a:spcPct val="0"/>
              </a:spcBef>
            </a:pPr>
            <a:r>
              <a:rPr lang="es-ES" dirty="0">
                <a:solidFill>
                  <a:srgbClr val="003300"/>
                </a:solidFill>
                <a:cs typeface="Arial" pitchFamily="34" charset="0"/>
              </a:rPr>
              <a:t>Mayor abanico de elección de vehículos </a:t>
            </a:r>
          </a:p>
          <a:p>
            <a:pPr marL="147233">
              <a:lnSpc>
                <a:spcPct val="150000"/>
              </a:lnSpc>
              <a:spcBef>
                <a:spcPct val="0"/>
              </a:spcBef>
            </a:pPr>
            <a:r>
              <a:rPr lang="es-ES" dirty="0">
                <a:solidFill>
                  <a:srgbClr val="003300"/>
                </a:solidFill>
                <a:cs typeface="Arial" pitchFamily="34" charset="0"/>
              </a:rPr>
              <a:t>Productores nacionales producirán mejores vehículos</a:t>
            </a:r>
          </a:p>
          <a:p>
            <a:pPr marL="147233">
              <a:lnSpc>
                <a:spcPct val="150000"/>
              </a:lnSpc>
              <a:spcBef>
                <a:spcPct val="0"/>
              </a:spcBef>
            </a:pPr>
            <a:r>
              <a:rPr lang="es-ES" dirty="0">
                <a:solidFill>
                  <a:srgbClr val="003300"/>
                </a:solidFill>
                <a:cs typeface="Arial" pitchFamily="34" charset="0"/>
              </a:rPr>
              <a:t>Eliminación de barreras técnicas al comercio</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7</a:t>
            </a:fld>
            <a:endParaRPr lang="en-GB"/>
          </a:p>
        </p:txBody>
      </p:sp>
    </p:spTree>
    <p:extLst>
      <p:ext uri="{BB962C8B-B14F-4D97-AF65-F5344CB8AC3E}">
        <p14:creationId xmlns:p14="http://schemas.microsoft.com/office/powerpoint/2010/main" val="2703475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cs typeface="Arial" pitchFamily="34" charset="0"/>
              </a:rPr>
              <a:t>Dentro del UNECE, el foro mundial divulga sus resultados de trabajo al comité de transporte interior, que se ocupa de la política referente al transporte interior.</a:t>
            </a:r>
          </a:p>
          <a:p>
            <a:r>
              <a:rPr lang="es-ES" dirty="0">
                <a:cs typeface="Arial" pitchFamily="34" charset="0"/>
              </a:rPr>
              <a:t>Las actividades del foro mundial se centran en seguridad activa (es decir, evitar el choque) y seguridad pasiva (es decir, seguridad durante el choque) de los vehículos que circulan por carretera así como en la protección del medio ambiente y las condiciones generales de seguridad. Vehículos de camino, son vehículos con dos y tres ruedas 2 y 3, los coches de pasajeros, los autobuses y los coches, los vehículos ligeros y pesados, los tractores y maquinarias que no usan rutas o autopistas.</a:t>
            </a:r>
          </a:p>
          <a:p>
            <a:r>
              <a:rPr lang="es-ES" dirty="0">
                <a:cs typeface="Arial" pitchFamily="34" charset="0"/>
              </a:rPr>
              <a:t>Los seis grupos de trabajo permanentes subsidiarios en el WP.29 están muy activos. Aprobaron  cuasi 200 reglamentos y reglas, que se adaptan continuamente al progreso técnico.</a:t>
            </a:r>
          </a:p>
          <a:p>
            <a:r>
              <a:rPr lang="es-ES" dirty="0">
                <a:cs typeface="Arial" pitchFamily="34" charset="0"/>
              </a:rPr>
              <a:t>Los expertos de los grupos GRE, en iluminación y la señalización luminosa y GRRF, en el sistema de freno y de su funcionamiento están trabajando en temas para evitar la colisión de vehículos;</a:t>
            </a:r>
          </a:p>
          <a:p>
            <a:r>
              <a:rPr lang="es-ES" dirty="0">
                <a:cs typeface="Arial" pitchFamily="34" charset="0"/>
              </a:rPr>
              <a:t>GRSP está trabajando en seguridad pasiva, por ejemplo en la protección de los pasajeros y de los peatones en caso de una colisión o de un impacto del vehículo;</a:t>
            </a:r>
          </a:p>
          <a:p>
            <a:r>
              <a:rPr lang="es-ES" dirty="0">
                <a:cs typeface="Arial" pitchFamily="34" charset="0"/>
              </a:rPr>
              <a:t>GRPE y GRB están trabajando temas ambientales, como la reducción de las emisiones del motor, de agentes contaminantes gaseosos y de los niveles de ruidos del vehículo;</a:t>
            </a:r>
          </a:p>
          <a:p>
            <a:r>
              <a:rPr lang="es-ES" dirty="0">
                <a:cs typeface="Arial" pitchFamily="34" charset="0"/>
              </a:rPr>
              <a:t>GRSG se está ocupando de la seguridad en general que no cubiertas por los otros 3 grupos (como elevar la seguridad, los espejos retrovisores, la superestructura de autobuses, los triángulos de señalización anticipada, el etc.)</a:t>
            </a:r>
          </a:p>
          <a:p>
            <a:r>
              <a:rPr lang="es-ES" dirty="0">
                <a:cs typeface="Arial" pitchFamily="34" charset="0"/>
              </a:rPr>
              <a:t>Dentro de los 6 grupos de trabajo oficiales, existen más de 30 grupos de trabajo informales que se han establecido como grupos de expertos con un mandato de tiempo limite   (alrededor de 2 años) para trabajar en temas específicos.</a:t>
            </a:r>
          </a:p>
          <a:p>
            <a:r>
              <a:rPr lang="es-ES" dirty="0">
                <a:cs typeface="Arial" pitchFamily="34" charset="0"/>
              </a:rPr>
              <a:t>Los expertos del mundo entero están participando regularmente en todas las reuniones. Expertos gubernamentales que representan las partes contratantes de los acuerdos, expertos de las organizaciones no gubernamentales (</a:t>
            </a:r>
            <a:r>
              <a:rPr lang="es-ES" dirty="0" err="1">
                <a:cs typeface="Arial" pitchFamily="34" charset="0"/>
              </a:rPr>
              <a:t>ONGs</a:t>
            </a:r>
            <a:r>
              <a:rPr lang="es-ES" dirty="0">
                <a:cs typeface="Arial" pitchFamily="34" charset="0"/>
              </a:rPr>
              <a:t>) que representan por ejemplo la industria del automóvil o sus surtidores (por ejemplo CLEPA, ETRTO), los conductores del vehículo u otros usuarios de las carreteras. Durante un año, más de 1500 delegados estuvieron participando en 15 reuniones de expertos con un total de 54 días de sesiones (las reuniones de grupo informales no incluidas).  Cada año más de 40 reglamentos de vehículos se ponen al día del progreso técnico y se adoptan una o dos nuevas reglamentos. </a:t>
            </a:r>
          </a:p>
          <a:p>
            <a:r>
              <a:rPr lang="es-ES" dirty="0">
                <a:cs typeface="Arial" pitchFamily="34" charset="0"/>
              </a:rPr>
              <a:t>Es importante señalar que solamente los gobiernos que son partes contratantes de los acuerdos pueden votar y adoptar los nuevas reglamentos y las enmiendas a los reglamentos existentes.</a:t>
            </a:r>
          </a:p>
          <a:p>
            <a:pPr eaLnBrk="1" hangingPunct="1"/>
            <a:r>
              <a:rPr lang="es-ES" dirty="0">
                <a:cs typeface="Arial" pitchFamily="34" charset="0"/>
              </a:rPr>
              <a:t> </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8</a:t>
            </a:fld>
            <a:endParaRPr lang="en-GB"/>
          </a:p>
        </p:txBody>
      </p:sp>
    </p:spTree>
    <p:extLst>
      <p:ext uri="{BB962C8B-B14F-4D97-AF65-F5344CB8AC3E}">
        <p14:creationId xmlns:p14="http://schemas.microsoft.com/office/powerpoint/2010/main" val="202006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9</a:t>
            </a:fld>
            <a:endParaRPr lang="en-GB"/>
          </a:p>
        </p:txBody>
      </p:sp>
    </p:spTree>
    <p:extLst>
      <p:ext uri="{BB962C8B-B14F-4D97-AF65-F5344CB8AC3E}">
        <p14:creationId xmlns:p14="http://schemas.microsoft.com/office/powerpoint/2010/main" val="3849541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cs typeface="Arial" pitchFamily="34" charset="0"/>
              </a:rPr>
              <a:t>WP.29 es un foro mundial único para la armonización global de los reglamentos relacionados con la construcción de vehículos.</a:t>
            </a:r>
          </a:p>
          <a:p>
            <a:r>
              <a:rPr lang="es-ES" dirty="0">
                <a:cs typeface="Arial" pitchFamily="34" charset="0"/>
              </a:rPr>
              <a:t>Cerca de 60 </a:t>
            </a:r>
            <a:r>
              <a:rPr lang="es-ES" dirty="0" err="1">
                <a:cs typeface="Arial" pitchFamily="34" charset="0"/>
              </a:rPr>
              <a:t>paises</a:t>
            </a:r>
            <a:r>
              <a:rPr lang="es-ES" dirty="0">
                <a:cs typeface="Arial" pitchFamily="34" charset="0"/>
              </a:rPr>
              <a:t> contratantes están participando sobre una base regular en las 108 sesiones de medio día del foro mundial así como más de 30 organizaciones no gubernamentales (</a:t>
            </a:r>
            <a:r>
              <a:rPr lang="es-ES" dirty="0" err="1">
                <a:cs typeface="Arial" pitchFamily="34" charset="0"/>
              </a:rPr>
              <a:t>NGOs</a:t>
            </a:r>
            <a:r>
              <a:rPr lang="es-ES" dirty="0">
                <a:cs typeface="Arial" pitchFamily="34" charset="0"/>
              </a:rPr>
              <a:t>) de los fabricantes automotores, de sus surtidores, de los conductores, de los consumidores, de la industria de petróleo, del etc. </a:t>
            </a:r>
          </a:p>
          <a:p>
            <a:r>
              <a:rPr lang="es-ES" dirty="0">
                <a:cs typeface="Arial" pitchFamily="34" charset="0"/>
              </a:rPr>
              <a:t>A este respecto, es importante subrayar que todos los participantes pueden someter proyectos de propuesta sobre un tema específico o una enmienda a una reglamentación existente.</a:t>
            </a:r>
          </a:p>
          <a:p>
            <a:r>
              <a:rPr lang="es-ES" dirty="0">
                <a:cs typeface="Arial" pitchFamily="34" charset="0"/>
              </a:rPr>
              <a:t>Sin embargo, la decisión y la adopción finales son tomadas siempre por los contratantes al acuerdo referido.</a:t>
            </a:r>
          </a:p>
          <a:p>
            <a:r>
              <a:rPr lang="es-ES" dirty="0">
                <a:cs typeface="Arial" pitchFamily="34" charset="0"/>
              </a:rPr>
              <a:t>Los términos de la referencia y de las reglas de los procedimientos del foro mundial están disponibles en: http://www.unece.org/trans/main/wp29/wp29wgs/wp29gen/wp29tor.html</a:t>
            </a:r>
          </a:p>
          <a:p>
            <a:r>
              <a:rPr lang="es-ES" dirty="0">
                <a:cs typeface="Arial" pitchFamily="34" charset="0"/>
              </a:rPr>
              <a:t> y en los documentos de los acuerdos, usted del estado puede encontrar: </a:t>
            </a:r>
          </a:p>
          <a:p>
            <a:r>
              <a:rPr lang="es-ES" dirty="0">
                <a:cs typeface="Arial" pitchFamily="34" charset="0"/>
              </a:rPr>
              <a:t>títulos de los diversos reglamentos, los contratantes que aplican los reglamentos, sus servicios técnicos autorizados para realizar las pruebas de aprobación, estado y vigencia técnica de las enmiendas a una regulación específica, etc.  disponible en: las idiomas de funcionamiento oficiales de son ingleses, franceses y ruso. Toda la documentación está libremente disponible en el Web site WP.29 en la dirección  internet mencionada en esta diapositiva.  Si hay una necesidad de tener más información sobre la estructura del Web site WP.29, me placería hacer otra presentación en esta edición.</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10</a:t>
            </a:fld>
            <a:endParaRPr lang="en-GB"/>
          </a:p>
        </p:txBody>
      </p:sp>
    </p:spTree>
    <p:extLst>
      <p:ext uri="{BB962C8B-B14F-4D97-AF65-F5344CB8AC3E}">
        <p14:creationId xmlns:p14="http://schemas.microsoft.com/office/powerpoint/2010/main" val="3348066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cs typeface="Arial" pitchFamily="34" charset="0"/>
              </a:rPr>
              <a:t>Ésta es la extensión geográfica de los contratantes a los acuerdo del 1958 . Hoy, 54 países adhirieron al acuerdo 1958 es decir. todos los países en la región europea, excepto Moldavia y la isla, así como una gran cantidad de países no europeos tales como Japón, república de Corea, de Malasia, de Tailandia, de Australia, de Nueva Zelandia, de Suráfrica, Túnez y Egipto.</a:t>
            </a:r>
          </a:p>
          <a:p>
            <a:endParaRPr lang="es-ES" dirty="0">
              <a:cs typeface="Arial" pitchFamily="34" charset="0"/>
            </a:endParaRPr>
          </a:p>
          <a:p>
            <a:r>
              <a:rPr lang="es-ES" dirty="0">
                <a:cs typeface="Arial" pitchFamily="34" charset="0"/>
              </a:rPr>
              <a:t>Otros países como Indonesia, India,  Argentina, iniciaron la adhesión al acuerdo o están considerando su posible adhesión.</a:t>
            </a:r>
          </a:p>
          <a:p>
            <a:r>
              <a:rPr lang="es-ES" dirty="0">
                <a:cs typeface="Arial" pitchFamily="34" charset="0"/>
              </a:rPr>
              <a:t>La Unión Europea ha decidido la  substitución de algunas directivas del vehículo por referencia a los reglamentos UNECE.</a:t>
            </a:r>
          </a:p>
          <a:p>
            <a:r>
              <a:rPr lang="es-ES" dirty="0">
                <a:cs typeface="Arial" pitchFamily="34" charset="0"/>
              </a:rPr>
              <a:t>La Federación rusa ha tomado una acción similar.</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11</a:t>
            </a:fld>
            <a:endParaRPr lang="en-GB"/>
          </a:p>
        </p:txBody>
      </p:sp>
    </p:spTree>
    <p:extLst>
      <p:ext uri="{BB962C8B-B14F-4D97-AF65-F5344CB8AC3E}">
        <p14:creationId xmlns:p14="http://schemas.microsoft.com/office/powerpoint/2010/main" val="459865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cs typeface="Arial" pitchFamily="34" charset="0"/>
              </a:rPr>
              <a:t>Los requisitos esenciales del Acuerdo son los siguientes:</a:t>
            </a:r>
          </a:p>
          <a:p>
            <a:pPr>
              <a:buFontTx/>
              <a:buChar char="•"/>
            </a:pPr>
            <a:r>
              <a:rPr lang="es-ES" dirty="0">
                <a:cs typeface="Arial" pitchFamily="34" charset="0"/>
              </a:rPr>
              <a:t>Todos los Reglamentos ONU están anexos al Acuerdo</a:t>
            </a:r>
          </a:p>
          <a:p>
            <a:pPr>
              <a:buFontTx/>
              <a:buChar char="•"/>
            </a:pPr>
            <a:r>
              <a:rPr lang="es-ES" dirty="0">
                <a:cs typeface="Arial" pitchFamily="34" charset="0"/>
              </a:rPr>
              <a:t>Los Reglamentos ONU son ley internacional </a:t>
            </a:r>
          </a:p>
          <a:p>
            <a:pPr>
              <a:buFontTx/>
              <a:buChar char="•"/>
            </a:pPr>
            <a:r>
              <a:rPr lang="es-ES" b="1" dirty="0">
                <a:solidFill>
                  <a:srgbClr val="FF5050"/>
                </a:solidFill>
                <a:cs typeface="Arial" pitchFamily="34" charset="0"/>
              </a:rPr>
              <a:t>Las Partes Contratantes pueden, cuando acceden al acuerdo, obligarse a aplicar alguno(s) o ningún Reglamento ONU</a:t>
            </a:r>
          </a:p>
          <a:p>
            <a:pPr>
              <a:buFontTx/>
              <a:buChar char="•"/>
            </a:pPr>
            <a:r>
              <a:rPr lang="es-ES" dirty="0">
                <a:cs typeface="Arial" pitchFamily="34" charset="0"/>
              </a:rPr>
              <a:t>Los países pueden aplicar los </a:t>
            </a:r>
            <a:r>
              <a:rPr lang="es-ES" dirty="0">
                <a:solidFill>
                  <a:srgbClr val="FF0000"/>
                </a:solidFill>
                <a:cs typeface="Arial" pitchFamily="34" charset="0"/>
              </a:rPr>
              <a:t>Reglamentos ONU como alternativa </a:t>
            </a:r>
            <a:r>
              <a:rPr lang="es-ES" dirty="0">
                <a:cs typeface="Arial" pitchFamily="34" charset="0"/>
              </a:rPr>
              <a:t>a sus reglamentaciones nacionales manteniendo la norma nacional</a:t>
            </a:r>
          </a:p>
          <a:p>
            <a:pPr>
              <a:buFontTx/>
              <a:buChar char="•"/>
            </a:pPr>
            <a:r>
              <a:rPr lang="es-ES" b="1" dirty="0">
                <a:solidFill>
                  <a:srgbClr val="FF5050"/>
                </a:solidFill>
                <a:cs typeface="Arial" pitchFamily="34" charset="0"/>
              </a:rPr>
              <a:t>Las Partes se obligan a aceptar las homologaciones concedidas por otras Partes que aplican el mismo Reglamento ONU</a:t>
            </a:r>
          </a:p>
          <a:p>
            <a:pPr>
              <a:buFontTx/>
              <a:buChar char="•"/>
            </a:pPr>
            <a:r>
              <a:rPr lang="es-ES" b="1" dirty="0">
                <a:solidFill>
                  <a:srgbClr val="FF5050"/>
                </a:solidFill>
                <a:cs typeface="Arial" pitchFamily="34" charset="0"/>
              </a:rPr>
              <a:t>HOMOLOGADO  EN UN PAIS ACEPTADO EN LOS DEMAS</a:t>
            </a:r>
          </a:p>
          <a:p>
            <a:pPr>
              <a:buFontTx/>
              <a:buChar char="•"/>
            </a:pPr>
            <a:r>
              <a:rPr lang="es-ES" dirty="0">
                <a:cs typeface="Arial" pitchFamily="34" charset="0"/>
              </a:rPr>
              <a:t>Los Reglamentos ONU se aplican a tipos de vehículos o a partes de vehículos según se define en su campo de aplicación</a:t>
            </a:r>
          </a:p>
          <a:p>
            <a:pPr>
              <a:lnSpc>
                <a:spcPct val="120000"/>
              </a:lnSpc>
            </a:pPr>
            <a:r>
              <a:rPr lang="es-ES" b="1" dirty="0">
                <a:cs typeface="Arial" pitchFamily="34" charset="0"/>
              </a:rPr>
              <a:t>Los Reglamentos ONU (tecnológicamente neutros no favorecen ninguna tecnología) incluyen</a:t>
            </a:r>
            <a:r>
              <a:rPr lang="es-ES" dirty="0">
                <a:cs typeface="Arial" pitchFamily="34" charset="0"/>
              </a:rPr>
              <a:t> :</a:t>
            </a:r>
          </a:p>
          <a:p>
            <a:pPr>
              <a:buFontTx/>
              <a:buChar char="•"/>
            </a:pPr>
            <a:r>
              <a:rPr lang="es-ES" dirty="0">
                <a:cs typeface="Arial" pitchFamily="34" charset="0"/>
              </a:rPr>
              <a:t>Prescripciones técnicas que deben ser cumplidas</a:t>
            </a:r>
          </a:p>
          <a:p>
            <a:pPr>
              <a:buFontTx/>
              <a:buChar char="•"/>
            </a:pPr>
            <a:r>
              <a:rPr lang="es-ES" dirty="0">
                <a:cs typeface="Arial" pitchFamily="34" charset="0"/>
              </a:rPr>
              <a:t>Método de ensayo</a:t>
            </a:r>
          </a:p>
          <a:p>
            <a:pPr>
              <a:buFontTx/>
              <a:buChar char="•"/>
            </a:pPr>
            <a:r>
              <a:rPr lang="es-ES" dirty="0">
                <a:cs typeface="Arial" pitchFamily="34" charset="0"/>
              </a:rPr>
              <a:t>Condiciones (requisitos de funcionamiento) para conceder la homologación (valores límites)</a:t>
            </a:r>
          </a:p>
          <a:p>
            <a:pPr>
              <a:buFontTx/>
              <a:buChar char="•"/>
            </a:pPr>
            <a:r>
              <a:rPr lang="es-ES" dirty="0">
                <a:cs typeface="Arial" pitchFamily="34" charset="0"/>
              </a:rPr>
              <a:t>Prescripciones para el reconocimiento recíproco de las homologaciones:</a:t>
            </a:r>
          </a:p>
          <a:p>
            <a:pPr>
              <a:buFontTx/>
              <a:buChar char="•"/>
            </a:pPr>
            <a:r>
              <a:rPr lang="es-ES" dirty="0">
                <a:cs typeface="Arial" pitchFamily="34" charset="0"/>
              </a:rPr>
              <a:t>Requisitos para la marca de homologación</a:t>
            </a:r>
          </a:p>
          <a:p>
            <a:pPr>
              <a:buFontTx/>
              <a:buChar char="•"/>
            </a:pPr>
            <a:r>
              <a:rPr lang="es-ES" dirty="0">
                <a:cs typeface="Arial" pitchFamily="34" charset="0"/>
              </a:rPr>
              <a:t>Prescripciones para la conformidad de la producción</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12</a:t>
            </a:fld>
            <a:endParaRPr lang="en-GB"/>
          </a:p>
        </p:txBody>
      </p:sp>
    </p:spTree>
    <p:extLst>
      <p:ext uri="{BB962C8B-B14F-4D97-AF65-F5344CB8AC3E}">
        <p14:creationId xmlns:p14="http://schemas.microsoft.com/office/powerpoint/2010/main" val="2965091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s-ES" dirty="0"/>
              <a:t>Un PC que aplique un Reglamento de las Naciones Unidas puede expedir homologaciones en conformidad con las versiones anteriores del Reglamento (es decir, en conformidad con la serie de enmiendas precedente o con la versión original del Reglamento de las Naciones Unidas). Sin embargo, otras CP que apliquen el Reglamento de las Naciones Unidas tendrán la posibilidad, pero no están obligadas, a aceptar tales homologaciones (permitir que las economías emergentes se unan).</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13</a:t>
            </a:fld>
            <a:endParaRPr lang="en-GB"/>
          </a:p>
        </p:txBody>
      </p:sp>
    </p:spTree>
    <p:extLst>
      <p:ext uri="{BB962C8B-B14F-4D97-AF65-F5344CB8AC3E}">
        <p14:creationId xmlns:p14="http://schemas.microsoft.com/office/powerpoint/2010/main" val="3160635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cs typeface="Arial" pitchFamily="34" charset="0"/>
              </a:rPr>
              <a:t>Ahora los beneficios de participar en el acuerdo:</a:t>
            </a:r>
          </a:p>
          <a:p>
            <a:r>
              <a:rPr lang="es-ES" dirty="0">
                <a:cs typeface="Arial" pitchFamily="34" charset="0"/>
              </a:rPr>
              <a:t>esto implica</a:t>
            </a:r>
          </a:p>
          <a:p>
            <a:pPr>
              <a:lnSpc>
                <a:spcPct val="150000"/>
              </a:lnSpc>
              <a:buFontTx/>
              <a:buChar char="•"/>
            </a:pPr>
            <a:r>
              <a:rPr lang="es-ES" sz="1100" dirty="0">
                <a:cs typeface="Arial" pitchFamily="34" charset="0"/>
              </a:rPr>
              <a:t>Participación en el proceso técnico de elaboración de los Reglamentos ONU</a:t>
            </a:r>
          </a:p>
          <a:p>
            <a:pPr marL="530038" lvl="1">
              <a:lnSpc>
                <a:spcPct val="150000"/>
              </a:lnSpc>
              <a:buFontTx/>
              <a:buChar char="•"/>
            </a:pPr>
            <a:r>
              <a:rPr lang="es-ES" sz="1100" dirty="0">
                <a:cs typeface="Arial" pitchFamily="34" charset="0"/>
              </a:rPr>
              <a:t> Por el Gobierno y sus servicios técnicos</a:t>
            </a:r>
          </a:p>
          <a:p>
            <a:pPr marL="530038" lvl="1">
              <a:lnSpc>
                <a:spcPct val="150000"/>
              </a:lnSpc>
              <a:buFontTx/>
              <a:buChar char="•"/>
            </a:pPr>
            <a:r>
              <a:rPr lang="es-ES" sz="1100" dirty="0">
                <a:cs typeface="Arial" pitchFamily="34" charset="0"/>
              </a:rPr>
              <a:t> Por los fabricantes, que no deciden pero pueden asesorar a los Gobiernos</a:t>
            </a:r>
          </a:p>
          <a:p>
            <a:pPr>
              <a:lnSpc>
                <a:spcPct val="150000"/>
              </a:lnSpc>
              <a:buFontTx/>
              <a:buChar char="•"/>
            </a:pPr>
            <a:r>
              <a:rPr lang="es-ES" sz="1100" dirty="0">
                <a:cs typeface="Arial" pitchFamily="34" charset="0"/>
              </a:rPr>
              <a:t>Posibilidad de otorgar homologaciones, de los Reglamentos ONU que el país aplica, a los fabricantes nacionales sin necesidad de ir a otros países.</a:t>
            </a:r>
          </a:p>
          <a:p>
            <a:pPr>
              <a:lnSpc>
                <a:spcPct val="150000"/>
              </a:lnSpc>
              <a:buFontTx/>
              <a:buChar char="•"/>
            </a:pPr>
            <a:r>
              <a:rPr lang="es-ES" sz="1100" dirty="0">
                <a:cs typeface="Arial" pitchFamily="34" charset="0"/>
              </a:rPr>
              <a:t>RECONOCIMIENTO RECÍPROCO: Las homologaciones son aceptadas por las otras Partes que aplican el mismo Reglamento ONU</a:t>
            </a:r>
          </a:p>
          <a:p>
            <a:pPr>
              <a:lnSpc>
                <a:spcPct val="150000"/>
              </a:lnSpc>
              <a:buFontTx/>
              <a:buChar char="•"/>
            </a:pPr>
            <a:r>
              <a:rPr lang="es-ES" sz="1100" dirty="0">
                <a:cs typeface="Arial" pitchFamily="34" charset="0"/>
              </a:rPr>
              <a:t>Facilita la exportación de vehículos y partes a otros países</a:t>
            </a:r>
          </a:p>
          <a:p>
            <a:pPr marL="530038" lvl="1">
              <a:lnSpc>
                <a:spcPct val="150000"/>
              </a:lnSpc>
              <a:buFontTx/>
              <a:buChar char="•"/>
            </a:pPr>
            <a:r>
              <a:rPr lang="es-ES" sz="1100" dirty="0">
                <a:cs typeface="Arial" pitchFamily="34" charset="0"/>
              </a:rPr>
              <a:t> La Unión Europea utiliza una referencia directa a los Reglamentos ONU</a:t>
            </a:r>
          </a:p>
          <a:p>
            <a:pPr>
              <a:lnSpc>
                <a:spcPct val="150000"/>
              </a:lnSpc>
              <a:buFontTx/>
              <a:buChar char="•"/>
            </a:pPr>
            <a:r>
              <a:rPr lang="es-ES" sz="1100" dirty="0">
                <a:cs typeface="Arial" pitchFamily="34" charset="0"/>
              </a:rPr>
              <a:t>Se aumenta la seguridad de los vehículos por el uso de Reglamentos ONU al más alto nivel</a:t>
            </a:r>
          </a:p>
          <a:p>
            <a:pPr>
              <a:lnSpc>
                <a:spcPct val="150000"/>
              </a:lnSpc>
              <a:buFontTx/>
              <a:buChar char="•"/>
            </a:pPr>
            <a:r>
              <a:rPr lang="es-ES" sz="1100" dirty="0">
                <a:cs typeface="Arial" pitchFamily="34" charset="0"/>
              </a:rPr>
              <a:t>Se participa en el proceso de voto para la adopción de los Reglamentos ONU</a:t>
            </a:r>
          </a:p>
          <a:p>
            <a:pPr>
              <a:lnSpc>
                <a:spcPct val="150000"/>
              </a:lnSpc>
              <a:buFontTx/>
              <a:buChar char="•"/>
            </a:pPr>
            <a:r>
              <a:rPr lang="es-ES" sz="1100" dirty="0">
                <a:cs typeface="Arial" pitchFamily="34" charset="0"/>
              </a:rPr>
              <a:t>Incita al desarrollo tecnológico de los fabricantes nacionales</a:t>
            </a:r>
          </a:p>
          <a:p>
            <a:pPr>
              <a:lnSpc>
                <a:spcPct val="150000"/>
              </a:lnSpc>
              <a:buFontTx/>
              <a:buChar char="•"/>
            </a:pPr>
            <a:r>
              <a:rPr lang="es-ES" sz="1100" dirty="0">
                <a:cs typeface="Arial" pitchFamily="34" charset="0"/>
              </a:rPr>
              <a:t>Intercambio de información con las Partes Contratantes del Acuerdo</a:t>
            </a:r>
          </a:p>
          <a:p>
            <a:endParaRPr lang="es-ES" sz="1100" dirty="0">
              <a:cs typeface="Arial" pitchFamily="34" charset="0"/>
            </a:endParaRPr>
          </a:p>
          <a:p>
            <a:endParaRPr lang="es-ES" dirty="0">
              <a:cs typeface="Arial" pitchFamily="34" charset="0"/>
            </a:endParaRP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14</a:t>
            </a:fld>
            <a:endParaRPr lang="en-GB"/>
          </a:p>
        </p:txBody>
      </p:sp>
    </p:spTree>
    <p:extLst>
      <p:ext uri="{BB962C8B-B14F-4D97-AF65-F5344CB8AC3E}">
        <p14:creationId xmlns:p14="http://schemas.microsoft.com/office/powerpoint/2010/main" val="3609690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cs typeface="Arial" pitchFamily="34" charset="0"/>
              </a:rPr>
              <a:t>Ahora los beneficios de participar en el acuerdo:</a:t>
            </a:r>
          </a:p>
          <a:p>
            <a:r>
              <a:rPr lang="es-ES" dirty="0">
                <a:cs typeface="Arial" pitchFamily="34" charset="0"/>
              </a:rPr>
              <a:t>esto implica</a:t>
            </a:r>
          </a:p>
          <a:p>
            <a:pPr>
              <a:lnSpc>
                <a:spcPct val="150000"/>
              </a:lnSpc>
              <a:buFontTx/>
              <a:buChar char="•"/>
            </a:pPr>
            <a:r>
              <a:rPr lang="es-ES" sz="1100" dirty="0">
                <a:cs typeface="Arial" pitchFamily="34" charset="0"/>
              </a:rPr>
              <a:t>Participación en el proceso técnico de elaboración de los Reglamentos ONU</a:t>
            </a:r>
          </a:p>
          <a:p>
            <a:pPr marL="530038" lvl="1">
              <a:lnSpc>
                <a:spcPct val="150000"/>
              </a:lnSpc>
              <a:buFontTx/>
              <a:buChar char="•"/>
            </a:pPr>
            <a:r>
              <a:rPr lang="es-ES" sz="1100" dirty="0">
                <a:cs typeface="Arial" pitchFamily="34" charset="0"/>
              </a:rPr>
              <a:t> Por el Gobierno y sus servicios técnicos</a:t>
            </a:r>
          </a:p>
          <a:p>
            <a:pPr marL="530038" lvl="1">
              <a:lnSpc>
                <a:spcPct val="150000"/>
              </a:lnSpc>
              <a:buFontTx/>
              <a:buChar char="•"/>
            </a:pPr>
            <a:r>
              <a:rPr lang="es-ES" sz="1100" dirty="0">
                <a:cs typeface="Arial" pitchFamily="34" charset="0"/>
              </a:rPr>
              <a:t> Por los fabricantes, que no deciden pero pueden asesorar a los Gobiernos</a:t>
            </a:r>
          </a:p>
          <a:p>
            <a:pPr>
              <a:lnSpc>
                <a:spcPct val="150000"/>
              </a:lnSpc>
              <a:buFontTx/>
              <a:buChar char="•"/>
            </a:pPr>
            <a:r>
              <a:rPr lang="es-ES" sz="1100" dirty="0">
                <a:cs typeface="Arial" pitchFamily="34" charset="0"/>
              </a:rPr>
              <a:t>Posibilidad de otorgar homologaciones, de los Reglamentos ONU que el país aplica, a los fabricantes nacionales sin necesidad de ir a otros países.</a:t>
            </a:r>
          </a:p>
          <a:p>
            <a:pPr>
              <a:lnSpc>
                <a:spcPct val="150000"/>
              </a:lnSpc>
              <a:buFontTx/>
              <a:buChar char="•"/>
            </a:pPr>
            <a:r>
              <a:rPr lang="es-ES" sz="1100" dirty="0">
                <a:cs typeface="Arial" pitchFamily="34" charset="0"/>
              </a:rPr>
              <a:t>RECONOCIMIENTO RECÍPROCO: Las homologaciones son aceptadas por las otras Partes que aplican el mismo Reglamento ONU</a:t>
            </a:r>
          </a:p>
          <a:p>
            <a:pPr>
              <a:lnSpc>
                <a:spcPct val="150000"/>
              </a:lnSpc>
              <a:buFontTx/>
              <a:buChar char="•"/>
            </a:pPr>
            <a:r>
              <a:rPr lang="es-ES" sz="1100" dirty="0">
                <a:cs typeface="Arial" pitchFamily="34" charset="0"/>
              </a:rPr>
              <a:t>Facilita la exportación de vehículos y partes a otros países</a:t>
            </a:r>
          </a:p>
          <a:p>
            <a:pPr marL="530038" lvl="1">
              <a:lnSpc>
                <a:spcPct val="150000"/>
              </a:lnSpc>
              <a:buFontTx/>
              <a:buChar char="•"/>
            </a:pPr>
            <a:r>
              <a:rPr lang="es-ES" sz="1100" dirty="0">
                <a:cs typeface="Arial" pitchFamily="34" charset="0"/>
              </a:rPr>
              <a:t> La Unión Europea utiliza una referencia directa a los Reglamentos ONU</a:t>
            </a:r>
          </a:p>
          <a:p>
            <a:pPr>
              <a:lnSpc>
                <a:spcPct val="150000"/>
              </a:lnSpc>
              <a:buFontTx/>
              <a:buChar char="•"/>
            </a:pPr>
            <a:r>
              <a:rPr lang="es-ES" sz="1100" dirty="0">
                <a:cs typeface="Arial" pitchFamily="34" charset="0"/>
              </a:rPr>
              <a:t>Se aumenta la seguridad de los vehículos por el uso de Reglamentos ONU al más alto nivel</a:t>
            </a:r>
          </a:p>
          <a:p>
            <a:pPr>
              <a:lnSpc>
                <a:spcPct val="150000"/>
              </a:lnSpc>
              <a:buFontTx/>
              <a:buChar char="•"/>
            </a:pPr>
            <a:r>
              <a:rPr lang="es-ES" sz="1100" dirty="0">
                <a:cs typeface="Arial" pitchFamily="34" charset="0"/>
              </a:rPr>
              <a:t>Se participa en el proceso de voto para la adopción de los Reglamentos ONU</a:t>
            </a:r>
          </a:p>
          <a:p>
            <a:pPr>
              <a:lnSpc>
                <a:spcPct val="150000"/>
              </a:lnSpc>
              <a:buFontTx/>
              <a:buChar char="•"/>
            </a:pPr>
            <a:r>
              <a:rPr lang="es-ES" sz="1100" dirty="0">
                <a:cs typeface="Arial" pitchFamily="34" charset="0"/>
              </a:rPr>
              <a:t>Incita al desarrollo tecnológico de los fabricantes nacionales</a:t>
            </a:r>
          </a:p>
          <a:p>
            <a:pPr>
              <a:lnSpc>
                <a:spcPct val="150000"/>
              </a:lnSpc>
              <a:buFontTx/>
              <a:buChar char="•"/>
            </a:pPr>
            <a:r>
              <a:rPr lang="es-ES" sz="1100" dirty="0">
                <a:cs typeface="Arial" pitchFamily="34" charset="0"/>
              </a:rPr>
              <a:t>Intercambio de información con las Partes Contratantes del Acuerdo</a:t>
            </a:r>
          </a:p>
          <a:p>
            <a:endParaRPr lang="es-ES" sz="1100" dirty="0">
              <a:cs typeface="Arial" pitchFamily="34" charset="0"/>
            </a:endParaRPr>
          </a:p>
          <a:p>
            <a:endParaRPr lang="es-ES" dirty="0">
              <a:cs typeface="Arial" pitchFamily="34" charset="0"/>
            </a:endParaRP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15</a:t>
            </a:fld>
            <a:endParaRPr lang="en-GB"/>
          </a:p>
        </p:txBody>
      </p:sp>
    </p:spTree>
    <p:extLst>
      <p:ext uri="{BB962C8B-B14F-4D97-AF65-F5344CB8AC3E}">
        <p14:creationId xmlns:p14="http://schemas.microsoft.com/office/powerpoint/2010/main" val="214001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16</a:t>
            </a:fld>
            <a:endParaRPr lang="en-GB"/>
          </a:p>
        </p:txBody>
      </p:sp>
    </p:spTree>
    <p:extLst>
      <p:ext uri="{BB962C8B-B14F-4D97-AF65-F5344CB8AC3E}">
        <p14:creationId xmlns:p14="http://schemas.microsoft.com/office/powerpoint/2010/main" val="1320966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s-ES" dirty="0">
                <a:cs typeface="Arial" pitchFamily="34" charset="0"/>
              </a:rPr>
              <a:t>Ésta es la extensión geográfica de los contratantes a los acuerdo del 1998 .</a:t>
            </a:r>
            <a:endParaRPr lang="en-GB" dirty="0">
              <a:cs typeface="Arial" pitchFamily="34" charset="0"/>
            </a:endParaRP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17</a:t>
            </a:fld>
            <a:endParaRPr lang="en-GB"/>
          </a:p>
        </p:txBody>
      </p:sp>
    </p:spTree>
    <p:extLst>
      <p:ext uri="{BB962C8B-B14F-4D97-AF65-F5344CB8AC3E}">
        <p14:creationId xmlns:p14="http://schemas.microsoft.com/office/powerpoint/2010/main" val="3426162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18</a:t>
            </a:fld>
            <a:endParaRPr lang="en-GB"/>
          </a:p>
        </p:txBody>
      </p:sp>
    </p:spTree>
    <p:extLst>
      <p:ext uri="{BB962C8B-B14F-4D97-AF65-F5344CB8AC3E}">
        <p14:creationId xmlns:p14="http://schemas.microsoft.com/office/powerpoint/2010/main" val="2836145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19</a:t>
            </a:fld>
            <a:endParaRPr lang="en-GB"/>
          </a:p>
        </p:txBody>
      </p:sp>
    </p:spTree>
    <p:extLst>
      <p:ext uri="{BB962C8B-B14F-4D97-AF65-F5344CB8AC3E}">
        <p14:creationId xmlns:p14="http://schemas.microsoft.com/office/powerpoint/2010/main" val="764754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Los países que han adoptado los reglamentos  del WP29 , en el marco del Acuerdo de 1958, han encontrado diversas ventajas como simplificación en el desarrollo normativo</a:t>
            </a:r>
            <a:r>
              <a:rPr lang="es-MX" dirty="0"/>
              <a:t>, </a:t>
            </a:r>
            <a:r>
              <a:rPr lang="es-ES" dirty="0"/>
              <a:t>en el control de inspecciones</a:t>
            </a:r>
            <a:r>
              <a:rPr lang="es-MX" dirty="0"/>
              <a:t>, </a:t>
            </a:r>
            <a:r>
              <a:rPr lang="es-ES" dirty="0"/>
              <a:t>Vehículos más seguros y más favorables para el medio ambiente a precios razonables</a:t>
            </a:r>
            <a:r>
              <a:rPr lang="es-MX" dirty="0"/>
              <a:t>, </a:t>
            </a:r>
            <a:r>
              <a:rPr lang="es-ES" dirty="0"/>
              <a:t>mayor abanico de elección de vehículos, mejores vehículos producidos por los fabricantes nacionales </a:t>
            </a:r>
            <a:r>
              <a:rPr lang="es-MX" dirty="0"/>
              <a:t>y un </a:t>
            </a:r>
            <a:r>
              <a:rPr lang="es-ES" dirty="0"/>
              <a:t>proceso más eficiente para obtener las homologaciones. </a:t>
            </a:r>
          </a:p>
          <a:p>
            <a:endParaRPr lang="es-ES" dirty="0"/>
          </a:p>
          <a:p>
            <a:r>
              <a:rPr lang="es-ES" dirty="0"/>
              <a:t>Además han experimentado que la aplicación de los Reglamentos de Vehículos de la ONU reducen el número de víctimas mortales en accidentes de tráfico y reducen las emisiones contaminantes pese a un incremento en el parque de vehículos y en la distancia de desplazamientos. </a:t>
            </a:r>
          </a:p>
          <a:p>
            <a:endParaRPr lang="es-ES" dirty="0"/>
          </a:p>
          <a:p>
            <a:r>
              <a:rPr lang="es-ES" dirty="0"/>
              <a:t>Esta es una diapositiva de la delegación rusa del WP.29, lo que da una idea de la contribución en términos de seguridad de la aplicación de la normativa WP.29, </a:t>
            </a:r>
            <a:r>
              <a:rPr lang="es-ES" dirty="0" err="1"/>
              <a:t>nellla</a:t>
            </a:r>
            <a:r>
              <a:rPr lang="es-ES" dirty="0"/>
              <a:t> Federación Rusa.</a:t>
            </a:r>
            <a:endParaRPr lang="en-GB" dirty="0"/>
          </a:p>
        </p:txBody>
      </p:sp>
      <p:sp>
        <p:nvSpPr>
          <p:cNvPr id="4" name="Slide Number Placeholder 3"/>
          <p:cNvSpPr>
            <a:spLocks noGrp="1"/>
          </p:cNvSpPr>
          <p:nvPr>
            <p:ph type="sldNum" sz="quarter" idx="10"/>
          </p:nvPr>
        </p:nvSpPr>
        <p:spPr/>
        <p:txBody>
          <a:bodyPr/>
          <a:lstStyle/>
          <a:p>
            <a:fld id="{BBEE08C0-A122-4EC5-8D6E-BEDF77FDA589}" type="slidenum">
              <a:rPr lang="en-GB" smtClean="0"/>
              <a:t>20</a:t>
            </a:fld>
            <a:endParaRPr lang="en-GB"/>
          </a:p>
        </p:txBody>
      </p:sp>
    </p:spTree>
    <p:extLst>
      <p:ext uri="{BB962C8B-B14F-4D97-AF65-F5344CB8AC3E}">
        <p14:creationId xmlns:p14="http://schemas.microsoft.com/office/powerpoint/2010/main" val="4239541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21</a:t>
            </a:fld>
            <a:endParaRPr lang="en-GB"/>
          </a:p>
        </p:txBody>
      </p:sp>
    </p:spTree>
    <p:extLst>
      <p:ext uri="{BB962C8B-B14F-4D97-AF65-F5344CB8AC3E}">
        <p14:creationId xmlns:p14="http://schemas.microsoft.com/office/powerpoint/2010/main" val="3113709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22</a:t>
            </a:fld>
            <a:endParaRPr lang="en-GB"/>
          </a:p>
        </p:txBody>
      </p:sp>
    </p:spTree>
    <p:extLst>
      <p:ext uri="{BB962C8B-B14F-4D97-AF65-F5344CB8AC3E}">
        <p14:creationId xmlns:p14="http://schemas.microsoft.com/office/powerpoint/2010/main" val="569919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23</a:t>
            </a:fld>
            <a:endParaRPr lang="en-GB"/>
          </a:p>
        </p:txBody>
      </p:sp>
    </p:spTree>
    <p:extLst>
      <p:ext uri="{BB962C8B-B14F-4D97-AF65-F5344CB8AC3E}">
        <p14:creationId xmlns:p14="http://schemas.microsoft.com/office/powerpoint/2010/main" val="1687923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24</a:t>
            </a:fld>
            <a:endParaRPr lang="en-GB"/>
          </a:p>
        </p:txBody>
      </p:sp>
    </p:spTree>
    <p:extLst>
      <p:ext uri="{BB962C8B-B14F-4D97-AF65-F5344CB8AC3E}">
        <p14:creationId xmlns:p14="http://schemas.microsoft.com/office/powerpoint/2010/main" val="2449215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Los bebés y los niños son los usuarios de la vía más vulnerables. los padres deben comprender la importancia de utilizar una silla infantil bien seleccionada que ofrezca la máxima protección posible a nuestro ser querido.</a:t>
            </a:r>
            <a:endParaRPr lang="en-GB" dirty="0"/>
          </a:p>
        </p:txBody>
      </p:sp>
      <p:sp>
        <p:nvSpPr>
          <p:cNvPr id="4" name="Slide Number Placeholder 3"/>
          <p:cNvSpPr>
            <a:spLocks noGrp="1"/>
          </p:cNvSpPr>
          <p:nvPr>
            <p:ph type="sldNum" sz="quarter" idx="10"/>
          </p:nvPr>
        </p:nvSpPr>
        <p:spPr/>
        <p:txBody>
          <a:bodyPr/>
          <a:lstStyle/>
          <a:p>
            <a:pPr>
              <a:defRPr/>
            </a:pPr>
            <a:fld id="{66531302-7A87-4B08-AEEE-F79258363862}" type="slidenum">
              <a:rPr lang="en-US" smtClean="0"/>
              <a:pPr>
                <a:defRPr/>
              </a:pPr>
              <a:t>25</a:t>
            </a:fld>
            <a:endParaRPr lang="en-US"/>
          </a:p>
        </p:txBody>
      </p:sp>
    </p:spTree>
    <p:extLst>
      <p:ext uri="{BB962C8B-B14F-4D97-AF65-F5344CB8AC3E}">
        <p14:creationId xmlns:p14="http://schemas.microsoft.com/office/powerpoint/2010/main" val="627788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eaLnBrk="0" fontAlgn="base" hangingPunct="0">
              <a:spcBef>
                <a:spcPct val="30000"/>
              </a:spcBef>
              <a:spcAft>
                <a:spcPct val="0"/>
              </a:spcAft>
              <a:defRPr/>
            </a:pPr>
            <a:r>
              <a:rPr lang="es-ES" dirty="0"/>
              <a:t>La Asamblea General de las Naciones Unidas adoptó el 31 de agosto del año pasado una resolución que proclamó una Década de Acción para la Seguridad Vial 2021-2030. La misma resolución reafirma el compromiso de tener como objetivo reducir las muertes y lesiones en accidentes de tránsito en al menos un 50 % para 2030 y encomendó a la OMS y a las Comisiones Regionales de las Naciones Unidas, en colaboración con la Colaboración de las Naciones Unidas para la Seguridad Vial, preparar un plan de acción. Orientar el trabajo de los Estados Miembros en la próxima década de acción.</a:t>
            </a:r>
            <a:endParaRPr lang="fr-CH" dirty="0"/>
          </a:p>
        </p:txBody>
      </p:sp>
      <p:sp>
        <p:nvSpPr>
          <p:cNvPr id="4" name="Slide Number Placeholder 3"/>
          <p:cNvSpPr>
            <a:spLocks noGrp="1"/>
          </p:cNvSpPr>
          <p:nvPr>
            <p:ph type="sldNum" sz="quarter" idx="5"/>
          </p:nvPr>
        </p:nvSpPr>
        <p:spPr/>
        <p:txBody>
          <a:bodyPr/>
          <a:lstStyle/>
          <a:p>
            <a:fld id="{AF59C126-425B-42CE-8AD9-5FC7CF864560}" type="slidenum">
              <a:rPr lang="en-GB" smtClean="0"/>
              <a:t>26</a:t>
            </a:fld>
            <a:endParaRPr lang="en-GB"/>
          </a:p>
        </p:txBody>
      </p:sp>
    </p:spTree>
    <p:extLst>
      <p:ext uri="{BB962C8B-B14F-4D97-AF65-F5344CB8AC3E}">
        <p14:creationId xmlns:p14="http://schemas.microsoft.com/office/powerpoint/2010/main" val="2593389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6531302-7A87-4B08-AEEE-F79258363862}" type="slidenum">
              <a:rPr lang="en-US" smtClean="0"/>
              <a:pPr>
                <a:defRPr/>
              </a:pPr>
              <a:t>27</a:t>
            </a:fld>
            <a:endParaRPr lang="en-US"/>
          </a:p>
        </p:txBody>
      </p:sp>
    </p:spTree>
    <p:extLst>
      <p:ext uri="{BB962C8B-B14F-4D97-AF65-F5344CB8AC3E}">
        <p14:creationId xmlns:p14="http://schemas.microsoft.com/office/powerpoint/2010/main" val="4076014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6531302-7A87-4B08-AEEE-F79258363862}" type="slidenum">
              <a:rPr lang="en-US" smtClean="0"/>
              <a:pPr>
                <a:defRPr/>
              </a:pPr>
              <a:t>28</a:t>
            </a:fld>
            <a:endParaRPr lang="en-US"/>
          </a:p>
        </p:txBody>
      </p:sp>
    </p:spTree>
    <p:extLst>
      <p:ext uri="{BB962C8B-B14F-4D97-AF65-F5344CB8AC3E}">
        <p14:creationId xmlns:p14="http://schemas.microsoft.com/office/powerpoint/2010/main" val="1354876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ES" dirty="0"/>
              <a:t>El objetivo principal de este Reglamento de la ONU es crear un SRI ISOFIX universal "</a:t>
            </a:r>
            <a:r>
              <a:rPr lang="es-ES" dirty="0" err="1"/>
              <a:t>plug</a:t>
            </a:r>
            <a:r>
              <a:rPr lang="es-ES" dirty="0"/>
              <a:t> and </a:t>
            </a:r>
            <a:r>
              <a:rPr lang="es-ES" dirty="0" err="1"/>
              <a:t>play</a:t>
            </a:r>
            <a:r>
              <a:rPr lang="es-ES" dirty="0"/>
              <a:t>" que se adapte a la posición de asiento correspondiente en el vehículo. Los SRI que se producen basándose en el nuevo Reglamento "i-</a:t>
            </a:r>
            <a:r>
              <a:rPr lang="es-ES" dirty="0" err="1"/>
              <a:t>Size</a:t>
            </a:r>
            <a:r>
              <a:rPr lang="es-ES" dirty="0"/>
              <a:t>" proporcionan las siguientes mejoras importantes para el transporte de niños en automóviles: El Reglamento prevé la posición de los niños mirando hacia atrás hasta un mínimo de 15 meses, en lugar de 9 meses. en la normativa vigente. Esto ofrecerá una mejor protección para la cabeza y el cuello en desarrollo de bebés y niños pequeños al requerir que los niños sean transportados mirando hacia atrás hasta los 15 meses de edad. La introducción de un procedimiento de prueba de impacto lateral que conducirá a una mejor protección de la cabeza del niño, especialmente en el caso de los más pequeños. Hasta hoy no existía ningún requisito de prueba dinámica para impactos laterales. Maniquíes de nueva generación que representan mejor los efectos reales de un accidente en el cuerpo de niños reales. Menos opciones de instalación solo con ISOFIX, lo que se traduce en un menor riesgo de que la silla quede mal instalada en el coche. Una guía simplificada para elegir la silla adecuada para el niño, teniendo como única pauta la altura del niño. Mejor compatibilidad entre el automóvil y el SRI: el SRI "i-</a:t>
            </a:r>
            <a:r>
              <a:rPr lang="es-ES" dirty="0" err="1"/>
              <a:t>Size</a:t>
            </a:r>
            <a:r>
              <a:rPr lang="es-ES" dirty="0"/>
              <a:t>" cabe en cualquier posición de asiento preparada para "i-</a:t>
            </a:r>
            <a:r>
              <a:rPr lang="es-ES" dirty="0" err="1"/>
              <a:t>Size</a:t>
            </a:r>
            <a:r>
              <a:rPr lang="es-ES" dirty="0"/>
              <a:t>" de un automóvil (ya no será necesaria una lista de accesorios del vehículo). Tanto el SRI como la plaza de asiento se pueden reconocer por el logo "i-</a:t>
            </a:r>
            <a:r>
              <a:rPr lang="es-ES" dirty="0" err="1"/>
              <a:t>Size</a:t>
            </a:r>
            <a:r>
              <a:rPr lang="es-ES" dirty="0"/>
              <a:t>".</a:t>
            </a:r>
          </a:p>
          <a:p>
            <a:pPr lvl="0"/>
            <a:endParaRPr lang="en-GB" dirty="0">
              <a:latin typeface="Times New Roman" pitchFamily="18" charset="0"/>
              <a:cs typeface="Arial" charset="0"/>
            </a:endParaRPr>
          </a:p>
        </p:txBody>
      </p:sp>
      <p:sp>
        <p:nvSpPr>
          <p:cNvPr id="4" name="Slide Number Placeholder 3"/>
          <p:cNvSpPr>
            <a:spLocks noGrp="1"/>
          </p:cNvSpPr>
          <p:nvPr>
            <p:ph type="sldNum" sz="quarter" idx="10"/>
          </p:nvPr>
        </p:nvSpPr>
        <p:spPr/>
        <p:txBody>
          <a:bodyPr/>
          <a:lstStyle/>
          <a:p>
            <a:pPr>
              <a:defRPr/>
            </a:pPr>
            <a:fld id="{66531302-7A87-4B08-AEEE-F79258363862}" type="slidenum">
              <a:rPr lang="en-US" smtClean="0"/>
              <a:pPr>
                <a:defRPr/>
              </a:pPr>
              <a:t>29</a:t>
            </a:fld>
            <a:endParaRPr lang="en-US"/>
          </a:p>
        </p:txBody>
      </p:sp>
    </p:spTree>
    <p:extLst>
      <p:ext uri="{BB962C8B-B14F-4D97-AF65-F5344CB8AC3E}">
        <p14:creationId xmlns:p14="http://schemas.microsoft.com/office/powerpoint/2010/main" val="2084425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6531302-7A87-4B08-AEEE-F79258363862}" type="slidenum">
              <a:rPr lang="en-US" smtClean="0"/>
              <a:pPr>
                <a:defRPr/>
              </a:pPr>
              <a:t>30</a:t>
            </a:fld>
            <a:endParaRPr lang="en-US"/>
          </a:p>
        </p:txBody>
      </p:sp>
    </p:spTree>
    <p:extLst>
      <p:ext uri="{BB962C8B-B14F-4D97-AF65-F5344CB8AC3E}">
        <p14:creationId xmlns:p14="http://schemas.microsoft.com/office/powerpoint/2010/main" val="3896447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6531302-7A87-4B08-AEEE-F79258363862}" type="slidenum">
              <a:rPr lang="en-US" smtClean="0"/>
              <a:pPr>
                <a:defRPr/>
              </a:pPr>
              <a:t>31</a:t>
            </a:fld>
            <a:endParaRPr lang="en-US"/>
          </a:p>
        </p:txBody>
      </p:sp>
    </p:spTree>
    <p:extLst>
      <p:ext uri="{BB962C8B-B14F-4D97-AF65-F5344CB8AC3E}">
        <p14:creationId xmlns:p14="http://schemas.microsoft.com/office/powerpoint/2010/main" val="1461385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6531302-7A87-4B08-AEEE-F79258363862}" type="slidenum">
              <a:rPr lang="en-US" smtClean="0"/>
              <a:pPr>
                <a:defRPr/>
              </a:pPr>
              <a:t>32</a:t>
            </a:fld>
            <a:endParaRPr lang="en-US"/>
          </a:p>
        </p:txBody>
      </p:sp>
    </p:spTree>
    <p:extLst>
      <p:ext uri="{BB962C8B-B14F-4D97-AF65-F5344CB8AC3E}">
        <p14:creationId xmlns:p14="http://schemas.microsoft.com/office/powerpoint/2010/main" val="11188245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6531302-7A87-4B08-AEEE-F79258363862}" type="slidenum">
              <a:rPr lang="en-US" smtClean="0"/>
              <a:pPr>
                <a:defRPr/>
              </a:pPr>
              <a:t>33</a:t>
            </a:fld>
            <a:endParaRPr lang="en-US"/>
          </a:p>
        </p:txBody>
      </p:sp>
    </p:spTree>
    <p:extLst>
      <p:ext uri="{BB962C8B-B14F-4D97-AF65-F5344CB8AC3E}">
        <p14:creationId xmlns:p14="http://schemas.microsoft.com/office/powerpoint/2010/main" val="36297615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s-ES" dirty="0"/>
              <a:t>La mayoría de los autobuses y autocares que se utilizan actualmente en todo el mundo no están equipados con cinturones de seguridad. Y si lo son, están equipados con cinturones de seguridad diseñados para proteger a los adultos mediante cinturones de seguridad con arnés de 2 o 3 puntos. Este tipo de cinturones de seguridad no son adecuados para que los usen niños porque podrían provocar lesiones graves e incluso la muerte en accidentes de tráfico. Según el Observatorio Europeo de Seguridad Vial, en los accidentes de autobús y autocar en la Unión Europea, el 18% de las muertes son los pasajeros de los propios autobuses y autocares. Y las consecuencias de una colisión suelen ser graves para la víctima debido a la masa de estos vehículos. Para garantizar un transporte más seguro de los niños y evitar lesiones graves y muertes en caso de vuelcos e impactos frontales, el nuevo Reglamento de las Naciones Unidas adoptado por el Foro Mundial para la Armonización de las Regulaciones de Vehículos de la CEPE WP.29 estipula el uso de asientos infantiles especiales integrados con cinturones hechos a medida para niños en autobuses y autocares.</a:t>
            </a:r>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34</a:t>
            </a:fld>
            <a:endParaRPr lang="en-GB"/>
          </a:p>
        </p:txBody>
      </p:sp>
    </p:spTree>
    <p:extLst>
      <p:ext uri="{BB962C8B-B14F-4D97-AF65-F5344CB8AC3E}">
        <p14:creationId xmlns:p14="http://schemas.microsoft.com/office/powerpoint/2010/main" val="1771136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s-ES" dirty="0"/>
              <a:t>En la 192.ª sesión del WP.29,  se formalizó un Grupo de Trabajo Informal (IWG) sobre los Niños abandonados en vehículos. El IWG investigará y discutirá más a fondo el problema de los niños abandonados en vehículos y explorará y evaluará colectivamente posibles contramedidas según sea necesario.</a:t>
            </a:r>
            <a:endParaRPr lang="en-GB" dirty="0"/>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35</a:t>
            </a:fld>
            <a:endParaRPr lang="en-GB"/>
          </a:p>
        </p:txBody>
      </p:sp>
    </p:spTree>
    <p:extLst>
      <p:ext uri="{BB962C8B-B14F-4D97-AF65-F5344CB8AC3E}">
        <p14:creationId xmlns:p14="http://schemas.microsoft.com/office/powerpoint/2010/main" val="8756755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36</a:t>
            </a:fld>
            <a:endParaRPr lang="en-GB"/>
          </a:p>
        </p:txBody>
      </p:sp>
    </p:spTree>
    <p:extLst>
      <p:ext uri="{BB962C8B-B14F-4D97-AF65-F5344CB8AC3E}">
        <p14:creationId xmlns:p14="http://schemas.microsoft.com/office/powerpoint/2010/main" val="5362186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37</a:t>
            </a:fld>
            <a:endParaRPr lang="en-GB"/>
          </a:p>
        </p:txBody>
      </p:sp>
    </p:spTree>
    <p:extLst>
      <p:ext uri="{BB962C8B-B14F-4D97-AF65-F5344CB8AC3E}">
        <p14:creationId xmlns:p14="http://schemas.microsoft.com/office/powerpoint/2010/main" val="29866925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ES" dirty="0"/>
              <a:t>Entre 2008 y 2020, 3,4 millones de muertes fueron causadas por accidentes de motocicleta,</a:t>
            </a:r>
          </a:p>
          <a:p>
            <a:pPr rtl="0"/>
            <a:r>
              <a:rPr lang="es-ES" dirty="0"/>
              <a:t>El 3 por ciento eran niños. </a:t>
            </a:r>
          </a:p>
          <a:p>
            <a:pPr rtl="0"/>
            <a:r>
              <a:rPr lang="es-ES" dirty="0"/>
              <a:t>El uso y uso adecuado de cascos de seguridad para motocicletas puede salvar el 42 por ciento de las vidas y evitar el 69 por ciento de las lesiones de los motociclistas. </a:t>
            </a:r>
          </a:p>
          <a:p>
            <a:pPr rtl="0"/>
            <a:r>
              <a:rPr lang="es-ES" dirty="0"/>
              <a:t>En los países de ingresos bajos y medianos bajos, las motocicletas suelen ser la primera o la única forma de transporte motorizado. En el Sudeste Asiático, las estadísticas de la OMS informan que los 11 países de la región representan la mayor proporción de muertes en carretera en todo el mundo, con un 30,4 por ciento. Los motociclistas representan el 34 por ciento de estas muertes en el Sudeste Asiático.</a:t>
            </a:r>
          </a:p>
          <a:p>
            <a:pPr rtl="0"/>
            <a:r>
              <a:rPr lang="en-US" dirty="0"/>
              <a:t>The conclusion that can be drawn from  analysis is that many lives could be saved</a:t>
            </a:r>
          </a:p>
          <a:p>
            <a:pPr rtl="0"/>
            <a:r>
              <a:rPr lang="en-US" dirty="0"/>
              <a:t>by using appropriate helmets. In 2020 alone, between 122,000 and 250,000 lives</a:t>
            </a:r>
          </a:p>
          <a:p>
            <a:pPr rtl="0"/>
            <a:r>
              <a:rPr lang="en-US" dirty="0"/>
              <a:t>would been saved. Projections estimated that the total fatalities for the period</a:t>
            </a:r>
          </a:p>
          <a:p>
            <a:pPr rtl="0"/>
            <a:r>
              <a:rPr lang="en-US" dirty="0"/>
              <a:t>2008–2020 would had been 3.4 million riders worldwide and the number of lives saved by</a:t>
            </a:r>
          </a:p>
          <a:p>
            <a:pPr rtl="0"/>
            <a:r>
              <a:rPr lang="en-US" dirty="0"/>
              <a:t>wearing adequate protective helmets would been 1.4 million.</a:t>
            </a:r>
            <a:endParaRPr lang="es-ES" dirty="0"/>
          </a:p>
          <a:p>
            <a:endParaRPr lang="en-GB" dirty="0"/>
          </a:p>
        </p:txBody>
      </p:sp>
      <p:sp>
        <p:nvSpPr>
          <p:cNvPr id="4" name="Slide Number Placeholder 3"/>
          <p:cNvSpPr>
            <a:spLocks noGrp="1"/>
          </p:cNvSpPr>
          <p:nvPr>
            <p:ph type="sldNum" sz="quarter" idx="5"/>
          </p:nvPr>
        </p:nvSpPr>
        <p:spPr/>
        <p:txBody>
          <a:bodyPr/>
          <a:lstStyle/>
          <a:p>
            <a:fld id="{06EF2ECD-499B-4F6D-98E5-131F4B0E168F}" type="slidenum">
              <a:rPr lang="en-GB" smtClean="0"/>
              <a:t>38</a:t>
            </a:fld>
            <a:endParaRPr lang="en-GB"/>
          </a:p>
        </p:txBody>
      </p:sp>
    </p:spTree>
    <p:extLst>
      <p:ext uri="{BB962C8B-B14F-4D97-AF65-F5344CB8AC3E}">
        <p14:creationId xmlns:p14="http://schemas.microsoft.com/office/powerpoint/2010/main" val="16850874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39</a:t>
            </a:fld>
            <a:endParaRPr lang="en-GB"/>
          </a:p>
        </p:txBody>
      </p:sp>
    </p:spTree>
    <p:extLst>
      <p:ext uri="{BB962C8B-B14F-4D97-AF65-F5344CB8AC3E}">
        <p14:creationId xmlns:p14="http://schemas.microsoft.com/office/powerpoint/2010/main" val="3888778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40</a:t>
            </a:fld>
            <a:endParaRPr lang="en-GB"/>
          </a:p>
        </p:txBody>
      </p:sp>
    </p:spTree>
    <p:extLst>
      <p:ext uri="{BB962C8B-B14F-4D97-AF65-F5344CB8AC3E}">
        <p14:creationId xmlns:p14="http://schemas.microsoft.com/office/powerpoint/2010/main" val="9227370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6EF2ECD-499B-4F6D-98E5-131F4B0E168F}" type="slidenum">
              <a:rPr lang="en-GB" smtClean="0"/>
              <a:t>41</a:t>
            </a:fld>
            <a:endParaRPr lang="en-GB"/>
          </a:p>
        </p:txBody>
      </p:sp>
    </p:spTree>
    <p:extLst>
      <p:ext uri="{BB962C8B-B14F-4D97-AF65-F5344CB8AC3E}">
        <p14:creationId xmlns:p14="http://schemas.microsoft.com/office/powerpoint/2010/main" val="3092284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FCD28B-2D61-EAD5-E8C3-B17A8C51B6F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UY"/>
          </a:p>
        </p:txBody>
      </p:sp>
      <p:sp>
        <p:nvSpPr>
          <p:cNvPr id="3" name="Subtítulo 2">
            <a:extLst>
              <a:ext uri="{FF2B5EF4-FFF2-40B4-BE49-F238E27FC236}">
                <a16:creationId xmlns:a16="http://schemas.microsoft.com/office/drawing/2014/main" id="{10613F30-CED2-E651-2623-1A825B9E7F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UY"/>
          </a:p>
        </p:txBody>
      </p:sp>
      <p:sp>
        <p:nvSpPr>
          <p:cNvPr id="4" name="Marcador de fecha 3">
            <a:extLst>
              <a:ext uri="{FF2B5EF4-FFF2-40B4-BE49-F238E27FC236}">
                <a16:creationId xmlns:a16="http://schemas.microsoft.com/office/drawing/2014/main" id="{08016585-486A-354A-A76E-9F268CB5AAB9}"/>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04906BAE-E860-12F9-D2FF-FDB7BAE85A0F}"/>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67124878-5492-D7A4-D2FC-2ACD8B9DC6E3}"/>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2134305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1E37B9-9816-EFBF-DEE0-3489ADA34A01}"/>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ECF74833-0E41-F3A4-5214-6A5AE4199AF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1E69C1F6-13E3-9F4D-7D03-72BDA8B4C652}"/>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7B89906A-ECA7-15AE-14CB-9DE37C7F9263}"/>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F5D5335-0450-8CF1-5854-51211012C51C}"/>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88652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E3018F-B61E-EC23-7F92-6BD2DFFD0AB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E6176350-F233-749F-6AF4-860955CC24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EF9A4B-AE07-6B07-12A0-3F7E2C78F4E3}"/>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75CC9A47-F98A-DD79-5932-03464F07C00E}"/>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5A827D0-059C-BD40-E023-51EF6B5D17E4}"/>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3009049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3A4C8-05AF-6060-FC28-C3335154E9B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2258B4D1-ABBC-E3E7-B27C-B7D6D297AF8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contenido 3">
            <a:extLst>
              <a:ext uri="{FF2B5EF4-FFF2-40B4-BE49-F238E27FC236}">
                <a16:creationId xmlns:a16="http://schemas.microsoft.com/office/drawing/2014/main" id="{00ECD56E-60E6-EB4A-780F-040C9BBB55C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fecha 4">
            <a:extLst>
              <a:ext uri="{FF2B5EF4-FFF2-40B4-BE49-F238E27FC236}">
                <a16:creationId xmlns:a16="http://schemas.microsoft.com/office/drawing/2014/main" id="{4BA40076-968C-6EE6-A364-4AB1EAEFCA01}"/>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6" name="Marcador de pie de página 5">
            <a:extLst>
              <a:ext uri="{FF2B5EF4-FFF2-40B4-BE49-F238E27FC236}">
                <a16:creationId xmlns:a16="http://schemas.microsoft.com/office/drawing/2014/main" id="{A0E20689-ED0B-891B-7591-9D49E59FA77C}"/>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1ADC0E81-367F-399E-7D67-74950595EBD4}"/>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2654878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FAEC6D-7E08-E2E0-158E-48AC3D4C96A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A8D0F2E1-45F8-A8EC-3240-EB71EF2128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EB6224E-E6EA-2561-A600-7E7C4D4A516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texto 4">
            <a:extLst>
              <a:ext uri="{FF2B5EF4-FFF2-40B4-BE49-F238E27FC236}">
                <a16:creationId xmlns:a16="http://schemas.microsoft.com/office/drawing/2014/main" id="{B868F336-BDE8-FAA1-EB48-50D8B63AE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48A2CE0-1A15-2EBF-0BC4-724809C85D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Marcador de fecha 6">
            <a:extLst>
              <a:ext uri="{FF2B5EF4-FFF2-40B4-BE49-F238E27FC236}">
                <a16:creationId xmlns:a16="http://schemas.microsoft.com/office/drawing/2014/main" id="{1A5B474F-41BE-BDA0-07D4-1B051A78312E}"/>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8" name="Marcador de pie de página 7">
            <a:extLst>
              <a:ext uri="{FF2B5EF4-FFF2-40B4-BE49-F238E27FC236}">
                <a16:creationId xmlns:a16="http://schemas.microsoft.com/office/drawing/2014/main" id="{D25D733D-004E-3C28-6AD2-2A10A4316551}"/>
              </a:ext>
            </a:extLst>
          </p:cNvPr>
          <p:cNvSpPr>
            <a:spLocks noGrp="1"/>
          </p:cNvSpPr>
          <p:nvPr>
            <p:ph type="ftr" sz="quarter" idx="11"/>
          </p:nvPr>
        </p:nvSpPr>
        <p:spPr/>
        <p:txBody>
          <a:bodyPr/>
          <a:lstStyle/>
          <a:p>
            <a:endParaRPr lang="es-UY"/>
          </a:p>
        </p:txBody>
      </p:sp>
      <p:sp>
        <p:nvSpPr>
          <p:cNvPr id="9" name="Marcador de número de diapositiva 8">
            <a:extLst>
              <a:ext uri="{FF2B5EF4-FFF2-40B4-BE49-F238E27FC236}">
                <a16:creationId xmlns:a16="http://schemas.microsoft.com/office/drawing/2014/main" id="{633309EB-3308-2DA8-A97C-D0DC6CF82C7E}"/>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21594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6D25F8-245F-91B8-C938-514CED363E76}"/>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fecha 2">
            <a:extLst>
              <a:ext uri="{FF2B5EF4-FFF2-40B4-BE49-F238E27FC236}">
                <a16:creationId xmlns:a16="http://schemas.microsoft.com/office/drawing/2014/main" id="{FC8BCAC0-427F-D330-AE2E-D9C6DCA7A4D1}"/>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4" name="Marcador de pie de página 3">
            <a:extLst>
              <a:ext uri="{FF2B5EF4-FFF2-40B4-BE49-F238E27FC236}">
                <a16:creationId xmlns:a16="http://schemas.microsoft.com/office/drawing/2014/main" id="{7B5D295D-4D60-9083-38BD-078F11592E83}"/>
              </a:ext>
            </a:extLst>
          </p:cNvPr>
          <p:cNvSpPr>
            <a:spLocks noGrp="1"/>
          </p:cNvSpPr>
          <p:nvPr>
            <p:ph type="ftr" sz="quarter" idx="11"/>
          </p:nvPr>
        </p:nvSpPr>
        <p:spPr/>
        <p:txBody>
          <a:bodyPr/>
          <a:lstStyle/>
          <a:p>
            <a:endParaRPr lang="es-UY"/>
          </a:p>
        </p:txBody>
      </p:sp>
      <p:sp>
        <p:nvSpPr>
          <p:cNvPr id="5" name="Marcador de número de diapositiva 4">
            <a:extLst>
              <a:ext uri="{FF2B5EF4-FFF2-40B4-BE49-F238E27FC236}">
                <a16:creationId xmlns:a16="http://schemas.microsoft.com/office/drawing/2014/main" id="{C2741E11-A428-ED33-2944-F5EAEB5E779F}"/>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54806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76B640-E997-5B8E-A3B3-13C9F8FCFF17}"/>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3" name="Marcador de pie de página 2">
            <a:extLst>
              <a:ext uri="{FF2B5EF4-FFF2-40B4-BE49-F238E27FC236}">
                <a16:creationId xmlns:a16="http://schemas.microsoft.com/office/drawing/2014/main" id="{53B6B042-934E-FCB0-72A7-8AA71C33CDE9}"/>
              </a:ext>
            </a:extLst>
          </p:cNvPr>
          <p:cNvSpPr>
            <a:spLocks noGrp="1"/>
          </p:cNvSpPr>
          <p:nvPr>
            <p:ph type="ftr" sz="quarter" idx="11"/>
          </p:nvPr>
        </p:nvSpPr>
        <p:spPr/>
        <p:txBody>
          <a:bodyPr/>
          <a:lstStyle/>
          <a:p>
            <a:endParaRPr lang="es-UY"/>
          </a:p>
        </p:txBody>
      </p:sp>
      <p:sp>
        <p:nvSpPr>
          <p:cNvPr id="4" name="Marcador de número de diapositiva 3">
            <a:extLst>
              <a:ext uri="{FF2B5EF4-FFF2-40B4-BE49-F238E27FC236}">
                <a16:creationId xmlns:a16="http://schemas.microsoft.com/office/drawing/2014/main" id="{744443F7-6416-3FDF-6EC5-3E7B5BA27EAF}"/>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377910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08B89D-3666-9544-2444-1858946DCB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AF7BBAA9-7D0D-DFB3-8A93-5721F50AEF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texto 3">
            <a:extLst>
              <a:ext uri="{FF2B5EF4-FFF2-40B4-BE49-F238E27FC236}">
                <a16:creationId xmlns:a16="http://schemas.microsoft.com/office/drawing/2014/main" id="{7E7F1DB3-5AD0-F081-0F88-68F7D0A16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FF5989-E6EF-74E6-214F-AFA3F30817D9}"/>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6" name="Marcador de pie de página 5">
            <a:extLst>
              <a:ext uri="{FF2B5EF4-FFF2-40B4-BE49-F238E27FC236}">
                <a16:creationId xmlns:a16="http://schemas.microsoft.com/office/drawing/2014/main" id="{B40ED223-7832-8873-C540-C98FE914C1C0}"/>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543BB5A-E000-6416-F48B-024106E44A85}"/>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1039435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AFE891-1DBE-294D-E03A-00ACEF0FA7F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posición de imagen 2">
            <a:extLst>
              <a:ext uri="{FF2B5EF4-FFF2-40B4-BE49-F238E27FC236}">
                <a16:creationId xmlns:a16="http://schemas.microsoft.com/office/drawing/2014/main" id="{5EC11DC7-AA4A-78E0-3640-3F80A86C26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Y"/>
          </a:p>
        </p:txBody>
      </p:sp>
      <p:sp>
        <p:nvSpPr>
          <p:cNvPr id="4" name="Marcador de texto 3">
            <a:extLst>
              <a:ext uri="{FF2B5EF4-FFF2-40B4-BE49-F238E27FC236}">
                <a16:creationId xmlns:a16="http://schemas.microsoft.com/office/drawing/2014/main" id="{A8503828-81CA-EBC1-6F35-955C7E0A75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A3889CC-FE4B-1545-BCB9-899F40ED67F8}"/>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6" name="Marcador de pie de página 5">
            <a:extLst>
              <a:ext uri="{FF2B5EF4-FFF2-40B4-BE49-F238E27FC236}">
                <a16:creationId xmlns:a16="http://schemas.microsoft.com/office/drawing/2014/main" id="{4FEA63A7-FFD6-BEAA-F0A0-EBE8E34FC25B}"/>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4937477-FDE3-11CF-BD5D-D5A6B73B09E5}"/>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3406666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59B00-E550-499A-178E-6EEADEAFD1C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FA565F51-6145-E69B-0403-33036F1586B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0455793E-70C5-3B96-82AC-D912DF5FF99B}"/>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BFC1C2DA-98EF-4E94-B174-36B8D03A4945}"/>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1DC02714-00DA-E2A6-FD38-76E5214AA49E}"/>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4072613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0E9469A-A5CF-8507-69A6-045B4E0BE7F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4B18D53D-AE08-B5F6-A242-9ACAB30979C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624BD6FE-6A0B-F141-7840-57D4C2655E4D}"/>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7AE82DCE-FE88-F672-0280-3CED2C8ABD1C}"/>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AC392DF3-9559-275B-A2B7-885CF2497AEB}"/>
              </a:ext>
            </a:extLst>
          </p:cNvPr>
          <p:cNvSpPr>
            <a:spLocks noGrp="1"/>
          </p:cNvSpPr>
          <p:nvPr>
            <p:ph type="sldNum" sz="quarter" idx="12"/>
          </p:nvPr>
        </p:nvSpPr>
        <p:spPr/>
        <p:txBody>
          <a:bodyPr/>
          <a:lstStyle/>
          <a:p>
            <a:fld id="{03BE7419-E1EC-48B2-A957-27313CDAAAA3}" type="slidenum">
              <a:rPr lang="es-UY" smtClean="0"/>
              <a:t>‹#›</a:t>
            </a:fld>
            <a:endParaRPr lang="es-UY"/>
          </a:p>
        </p:txBody>
      </p:sp>
    </p:spTree>
    <p:extLst>
      <p:ext uri="{BB962C8B-B14F-4D97-AF65-F5344CB8AC3E}">
        <p14:creationId xmlns:p14="http://schemas.microsoft.com/office/powerpoint/2010/main" val="673573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31384" y="219510"/>
            <a:ext cx="19050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864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64AA03-D60D-9F21-925D-6A2EECA26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06074969-0243-F427-A942-F63BD66DE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967DCA16-167E-5027-E7AC-45883EFE16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8DFC5C2C-0A5C-438C-2A47-948601B2A2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Y"/>
          </a:p>
        </p:txBody>
      </p:sp>
      <p:sp>
        <p:nvSpPr>
          <p:cNvPr id="6" name="Marcador de número de diapositiva 5">
            <a:extLst>
              <a:ext uri="{FF2B5EF4-FFF2-40B4-BE49-F238E27FC236}">
                <a16:creationId xmlns:a16="http://schemas.microsoft.com/office/drawing/2014/main" id="{D62748FF-C53F-37AC-BAA8-AAF7EBAA08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E7419-E1EC-48B2-A957-27313CDAAAA3}" type="slidenum">
              <a:rPr lang="es-UY" smtClean="0"/>
              <a:t>‹#›</a:t>
            </a:fld>
            <a:endParaRPr lang="es-UY"/>
          </a:p>
        </p:txBody>
      </p:sp>
    </p:spTree>
    <p:extLst>
      <p:ext uri="{BB962C8B-B14F-4D97-AF65-F5344CB8AC3E}">
        <p14:creationId xmlns:p14="http://schemas.microsoft.com/office/powerpoint/2010/main" val="4294964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18.jpeg"/><Relationship Id="rId3" Type="http://schemas.openxmlformats.org/officeDocument/2006/relationships/image" Target="../media/image6.png"/><Relationship Id="rId7" Type="http://schemas.openxmlformats.org/officeDocument/2006/relationships/diagramData" Target="../diagrams/data1.xml"/><Relationship Id="rId12"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png"/><Relationship Id="rId11" Type="http://schemas.microsoft.com/office/2007/relationships/diagramDrawing" Target="../diagrams/drawing1.xml"/><Relationship Id="rId5" Type="http://schemas.openxmlformats.org/officeDocument/2006/relationships/image" Target="../media/image8.png"/><Relationship Id="rId15" Type="http://schemas.openxmlformats.org/officeDocument/2006/relationships/image" Target="../media/image20.png"/><Relationship Id="rId10" Type="http://schemas.openxmlformats.org/officeDocument/2006/relationships/diagramColors" Target="../diagrams/colors1.xml"/><Relationship Id="rId4" Type="http://schemas.openxmlformats.org/officeDocument/2006/relationships/image" Target="../media/image7.png"/><Relationship Id="rId9" Type="http://schemas.openxmlformats.org/officeDocument/2006/relationships/diagramQuickStyle" Target="../diagrams/quickStyle1.xml"/><Relationship Id="rId1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jpeg"/><Relationship Id="rId7" Type="http://schemas.openxmlformats.org/officeDocument/2006/relationships/diagramColors" Target="../diagrams/colors2.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6.png"/><Relationship Id="rId7" Type="http://schemas.openxmlformats.org/officeDocument/2006/relationships/diagramData" Target="../diagrams/data3.xml"/><Relationship Id="rId12" Type="http://schemas.openxmlformats.org/officeDocument/2006/relationships/image" Target="../media/image30.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png"/><Relationship Id="rId11" Type="http://schemas.microsoft.com/office/2007/relationships/diagramDrawing" Target="../diagrams/drawing3.xml"/><Relationship Id="rId5" Type="http://schemas.openxmlformats.org/officeDocument/2006/relationships/image" Target="../media/image8.png"/><Relationship Id="rId10" Type="http://schemas.openxmlformats.org/officeDocument/2006/relationships/diagramColors" Target="../diagrams/colors3.xml"/><Relationship Id="rId4" Type="http://schemas.openxmlformats.org/officeDocument/2006/relationships/image" Target="../media/image7.png"/><Relationship Id="rId9"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3" Type="http://schemas.openxmlformats.org/officeDocument/2006/relationships/image" Target="../media/image6.png"/><Relationship Id="rId7" Type="http://schemas.openxmlformats.org/officeDocument/2006/relationships/image" Target="../media/image35.png"/><Relationship Id="rId12"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1.png"/><Relationship Id="rId5" Type="http://schemas.openxmlformats.org/officeDocument/2006/relationships/image" Target="../media/image8.png"/><Relationship Id="rId10" Type="http://schemas.openxmlformats.org/officeDocument/2006/relationships/image" Target="../media/image38.png"/><Relationship Id="rId4" Type="http://schemas.openxmlformats.org/officeDocument/2006/relationships/image" Target="../media/image7.png"/><Relationship Id="rId9" Type="http://schemas.openxmlformats.org/officeDocument/2006/relationships/image" Target="../media/image37.png"/><Relationship Id="rId14" Type="http://schemas.openxmlformats.org/officeDocument/2006/relationships/image" Target="../media/image41.jp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F519467-BBEA-57B0-E3E3-E743EB755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Imagen 9">
            <a:extLst>
              <a:ext uri="{FF2B5EF4-FFF2-40B4-BE49-F238E27FC236}">
                <a16:creationId xmlns:a16="http://schemas.microsoft.com/office/drawing/2014/main" id="{017CC5F3-CE9D-7EF4-E1B4-813994146C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6907" y="1917553"/>
            <a:ext cx="9478185" cy="3671823"/>
          </a:xfrm>
          <a:prstGeom prst="rect">
            <a:avLst/>
          </a:prstGeom>
        </p:spPr>
      </p:pic>
      <p:pic>
        <p:nvPicPr>
          <p:cNvPr id="12" name="Imagen 11">
            <a:extLst>
              <a:ext uri="{FF2B5EF4-FFF2-40B4-BE49-F238E27FC236}">
                <a16:creationId xmlns:a16="http://schemas.microsoft.com/office/drawing/2014/main" id="{31A1062D-77AA-8B36-08F4-867E088A7E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3630" y="5902416"/>
            <a:ext cx="6081393" cy="642543"/>
          </a:xfrm>
          <a:prstGeom prst="rect">
            <a:avLst/>
          </a:prstGeom>
        </p:spPr>
      </p:pic>
      <p:pic>
        <p:nvPicPr>
          <p:cNvPr id="15" name="Imagen 14">
            <a:extLst>
              <a:ext uri="{FF2B5EF4-FFF2-40B4-BE49-F238E27FC236}">
                <a16:creationId xmlns:a16="http://schemas.microsoft.com/office/drawing/2014/main" id="{AE1D73CE-3EAC-C328-FF28-958277E998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9146" y="442743"/>
            <a:ext cx="6253706" cy="1318290"/>
          </a:xfrm>
          <a:prstGeom prst="rect">
            <a:avLst/>
          </a:prstGeom>
        </p:spPr>
      </p:pic>
      <p:sp>
        <p:nvSpPr>
          <p:cNvPr id="16" name="CuadroTexto 15">
            <a:extLst>
              <a:ext uri="{FF2B5EF4-FFF2-40B4-BE49-F238E27FC236}">
                <a16:creationId xmlns:a16="http://schemas.microsoft.com/office/drawing/2014/main" id="{349F4D08-812C-B693-20E8-3F75534B8D60}"/>
              </a:ext>
            </a:extLst>
          </p:cNvPr>
          <p:cNvSpPr txBox="1"/>
          <p:nvPr/>
        </p:nvSpPr>
        <p:spPr>
          <a:xfrm>
            <a:off x="2170386" y="2469931"/>
            <a:ext cx="7688317" cy="2400657"/>
          </a:xfrm>
          <a:prstGeom prst="rect">
            <a:avLst/>
          </a:prstGeom>
          <a:noFill/>
        </p:spPr>
        <p:txBody>
          <a:bodyPr wrap="square" rtlCol="0">
            <a:spAutoFit/>
          </a:bodyPr>
          <a:lstStyle/>
          <a:p>
            <a:pPr algn="ctr">
              <a:lnSpc>
                <a:spcPts val="4500"/>
              </a:lnSpc>
            </a:pPr>
            <a:r>
              <a:rPr lang="es-ES" sz="4000" dirty="0">
                <a:solidFill>
                  <a:schemeClr val="bg2">
                    <a:lumMod val="50000"/>
                  </a:schemeClr>
                </a:solidFill>
                <a:latin typeface="Akzidenz-Grotesk BQ Condensed" pitchFamily="50" charset="0"/>
              </a:rPr>
              <a:t>Foro Mundial para la Armonización de la Reglamentación de los Vehículos (WP.29)</a:t>
            </a:r>
            <a:br>
              <a:rPr lang="es-ES" sz="4000" dirty="0">
                <a:solidFill>
                  <a:schemeClr val="bg2">
                    <a:lumMod val="50000"/>
                  </a:schemeClr>
                </a:solidFill>
                <a:latin typeface="Akzidenz-Grotesk BQ Condensed" pitchFamily="50" charset="0"/>
              </a:rPr>
            </a:br>
            <a:endParaRPr lang="es-419" sz="4000" dirty="0">
              <a:solidFill>
                <a:schemeClr val="bg2">
                  <a:lumMod val="50000"/>
                </a:schemeClr>
              </a:solidFill>
              <a:latin typeface="Akzidenz-Grotesk BQ Condensed" pitchFamily="50" charset="0"/>
            </a:endParaRPr>
          </a:p>
        </p:txBody>
      </p:sp>
      <p:sp>
        <p:nvSpPr>
          <p:cNvPr id="17" name="CuadroTexto 16">
            <a:extLst>
              <a:ext uri="{FF2B5EF4-FFF2-40B4-BE49-F238E27FC236}">
                <a16:creationId xmlns:a16="http://schemas.microsoft.com/office/drawing/2014/main" id="{480301B0-8D4E-8A7E-37CA-461C9504794B}"/>
              </a:ext>
            </a:extLst>
          </p:cNvPr>
          <p:cNvSpPr txBox="1"/>
          <p:nvPr/>
        </p:nvSpPr>
        <p:spPr>
          <a:xfrm>
            <a:off x="1356907" y="4182820"/>
            <a:ext cx="9478185" cy="669414"/>
          </a:xfrm>
          <a:prstGeom prst="rect">
            <a:avLst/>
          </a:prstGeom>
          <a:noFill/>
        </p:spPr>
        <p:txBody>
          <a:bodyPr wrap="square" rtlCol="0">
            <a:spAutoFit/>
          </a:bodyPr>
          <a:lstStyle/>
          <a:p>
            <a:pPr algn="ctr">
              <a:lnSpc>
                <a:spcPts val="4500"/>
              </a:lnSpc>
            </a:pPr>
            <a:r>
              <a:rPr lang="es-ES" sz="4000" dirty="0">
                <a:solidFill>
                  <a:srgbClr val="00AFEF"/>
                </a:solidFill>
                <a:latin typeface="Akzidenz-Grotesk BQ Condensed" pitchFamily="50" charset="0"/>
              </a:rPr>
              <a:t>Edoardo Gianotti</a:t>
            </a:r>
            <a:endParaRPr lang="es-419" sz="4000" dirty="0">
              <a:solidFill>
                <a:srgbClr val="00AFEF"/>
              </a:solidFill>
              <a:latin typeface="Akzidenz-Grotesk BQ Condensed" pitchFamily="50" charset="0"/>
            </a:endParaRPr>
          </a:p>
        </p:txBody>
      </p:sp>
      <p:sp>
        <p:nvSpPr>
          <p:cNvPr id="18" name="CuadroTexto 17">
            <a:extLst>
              <a:ext uri="{FF2B5EF4-FFF2-40B4-BE49-F238E27FC236}">
                <a16:creationId xmlns:a16="http://schemas.microsoft.com/office/drawing/2014/main" id="{8A254993-513E-F2AC-9008-1D242DD140CE}"/>
              </a:ext>
            </a:extLst>
          </p:cNvPr>
          <p:cNvSpPr txBox="1"/>
          <p:nvPr/>
        </p:nvSpPr>
        <p:spPr>
          <a:xfrm>
            <a:off x="1356906" y="4491246"/>
            <a:ext cx="9478185" cy="606384"/>
          </a:xfrm>
          <a:prstGeom prst="rect">
            <a:avLst/>
          </a:prstGeom>
          <a:noFill/>
        </p:spPr>
        <p:txBody>
          <a:bodyPr wrap="square" rtlCol="0">
            <a:spAutoFit/>
          </a:bodyPr>
          <a:lstStyle/>
          <a:p>
            <a:pPr algn="ctr">
              <a:lnSpc>
                <a:spcPts val="4500"/>
              </a:lnSpc>
            </a:pPr>
            <a:r>
              <a:rPr lang="es-ES" sz="2400" dirty="0">
                <a:solidFill>
                  <a:schemeClr val="bg2">
                    <a:lumMod val="50000"/>
                  </a:schemeClr>
                </a:solidFill>
                <a:latin typeface="Akzidenz-Grotesk BQ Condensed" pitchFamily="50" charset="0"/>
              </a:rPr>
              <a:t>Oficiale de asuntos económicos </a:t>
            </a:r>
            <a:endParaRPr lang="es-419" sz="2400" dirty="0">
              <a:solidFill>
                <a:schemeClr val="bg2">
                  <a:lumMod val="50000"/>
                </a:schemeClr>
              </a:solidFill>
              <a:latin typeface="Akzidenz-Grotesk BQ Condensed" pitchFamily="50" charset="0"/>
            </a:endParaRPr>
          </a:p>
        </p:txBody>
      </p:sp>
      <p:sp>
        <p:nvSpPr>
          <p:cNvPr id="19" name="CuadroTexto 18">
            <a:extLst>
              <a:ext uri="{FF2B5EF4-FFF2-40B4-BE49-F238E27FC236}">
                <a16:creationId xmlns:a16="http://schemas.microsoft.com/office/drawing/2014/main" id="{AC2D5BDC-3A96-C6DB-FE62-BF92381EE47D}"/>
              </a:ext>
            </a:extLst>
          </p:cNvPr>
          <p:cNvSpPr txBox="1"/>
          <p:nvPr/>
        </p:nvSpPr>
        <p:spPr>
          <a:xfrm>
            <a:off x="1356905" y="4852042"/>
            <a:ext cx="9478185" cy="617413"/>
          </a:xfrm>
          <a:prstGeom prst="rect">
            <a:avLst/>
          </a:prstGeom>
          <a:noFill/>
        </p:spPr>
        <p:txBody>
          <a:bodyPr wrap="square" rtlCol="0">
            <a:spAutoFit/>
          </a:bodyPr>
          <a:lstStyle/>
          <a:p>
            <a:pPr algn="ctr">
              <a:lnSpc>
                <a:spcPts val="4500"/>
              </a:lnSpc>
            </a:pPr>
            <a:r>
              <a:rPr lang="es-419" sz="2800" dirty="0">
                <a:solidFill>
                  <a:schemeClr val="bg2">
                    <a:lumMod val="50000"/>
                  </a:schemeClr>
                </a:solidFill>
                <a:latin typeface="Akzidenz-Grotesk BQ Condensed" pitchFamily="50" charset="0"/>
              </a:rPr>
              <a:t>Comisión Económica de las Naciones Unida </a:t>
            </a:r>
            <a:r>
              <a:rPr lang="es-419" sz="2800">
                <a:solidFill>
                  <a:schemeClr val="bg2">
                    <a:lumMod val="50000"/>
                  </a:schemeClr>
                </a:solidFill>
                <a:latin typeface="Akzidenz-Grotesk BQ Condensed" pitchFamily="50" charset="0"/>
              </a:rPr>
              <a:t>para </a:t>
            </a:r>
            <a:r>
              <a:rPr lang="es-419" sz="2800" dirty="0">
                <a:solidFill>
                  <a:schemeClr val="bg2">
                    <a:lumMod val="50000"/>
                  </a:schemeClr>
                </a:solidFill>
                <a:latin typeface="Akzidenz-Grotesk BQ Condensed" pitchFamily="50" charset="0"/>
              </a:rPr>
              <a:t>E</a:t>
            </a:r>
            <a:r>
              <a:rPr lang="es-419" sz="2800">
                <a:solidFill>
                  <a:schemeClr val="bg2">
                    <a:lumMod val="50000"/>
                  </a:schemeClr>
                </a:solidFill>
                <a:latin typeface="Akzidenz-Grotesk BQ Condensed" pitchFamily="50" charset="0"/>
              </a:rPr>
              <a:t>uropa</a:t>
            </a: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687991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1">
            <a:extLst>
              <a:ext uri="{FF2B5EF4-FFF2-40B4-BE49-F238E27FC236}">
                <a16:creationId xmlns:a16="http://schemas.microsoft.com/office/drawing/2014/main" id="{2003A027-009E-7292-DFAB-45CF371FC08A}"/>
              </a:ext>
            </a:extLst>
          </p:cNvPr>
          <p:cNvSpPr txBox="1"/>
          <p:nvPr/>
        </p:nvSpPr>
        <p:spPr>
          <a:xfrm>
            <a:off x="722923" y="1288045"/>
            <a:ext cx="10746153" cy="1077218"/>
          </a:xfrm>
          <a:prstGeom prst="rect">
            <a:avLst/>
          </a:prstGeom>
          <a:noFill/>
        </p:spPr>
        <p:txBody>
          <a:bodyPr wrap="square">
            <a:spAutoFit/>
          </a:bodyPr>
          <a:lstStyle/>
          <a:p>
            <a:r>
              <a:rPr lang="es-ES" sz="3200" b="1" dirty="0">
                <a:latin typeface="Rubik" pitchFamily="2" charset="-79"/>
                <a:cs typeface="Rubik" pitchFamily="2" charset="-79"/>
              </a:rPr>
              <a:t>Plan Global para la Década de Acción para la Seguridad Vial 2021-2030 </a:t>
            </a:r>
            <a:endParaRPr lang="en-GB" sz="3200" b="1" dirty="0">
              <a:latin typeface="Rubik" pitchFamily="2" charset="-79"/>
              <a:cs typeface="Rubik" pitchFamily="2" charset="-79"/>
            </a:endParaRPr>
          </a:p>
        </p:txBody>
      </p:sp>
      <p:sp>
        <p:nvSpPr>
          <p:cNvPr id="4" name="Title 1">
            <a:extLst>
              <a:ext uri="{FF2B5EF4-FFF2-40B4-BE49-F238E27FC236}">
                <a16:creationId xmlns:a16="http://schemas.microsoft.com/office/drawing/2014/main" id="{B66838B5-04EC-16D0-4863-86F6A4226C65}"/>
              </a:ext>
            </a:extLst>
          </p:cNvPr>
          <p:cNvSpPr txBox="1">
            <a:spLocks/>
          </p:cNvSpPr>
          <p:nvPr/>
        </p:nvSpPr>
        <p:spPr>
          <a:xfrm>
            <a:off x="1396120" y="2377137"/>
            <a:ext cx="7886700" cy="9941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300" b="1" dirty="0" err="1"/>
              <a:t>Propósito</a:t>
            </a:r>
            <a:r>
              <a:rPr lang="en-GB" sz="3300" b="1" dirty="0"/>
              <a:t> del Plan </a:t>
            </a:r>
          </a:p>
        </p:txBody>
      </p:sp>
      <p:sp>
        <p:nvSpPr>
          <p:cNvPr id="5" name="Content Placeholder 2">
            <a:extLst>
              <a:ext uri="{FF2B5EF4-FFF2-40B4-BE49-F238E27FC236}">
                <a16:creationId xmlns:a16="http://schemas.microsoft.com/office/drawing/2014/main" id="{4B73AD30-2543-77BC-3A4B-19596C3006DA}"/>
              </a:ext>
            </a:extLst>
          </p:cNvPr>
          <p:cNvSpPr txBox="1">
            <a:spLocks/>
          </p:cNvSpPr>
          <p:nvPr/>
        </p:nvSpPr>
        <p:spPr>
          <a:xfrm>
            <a:off x="1396120" y="2874223"/>
            <a:ext cx="3859013" cy="3399233"/>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100" dirty="0"/>
              <a:t>Lograr al menos una reducción del 50 % en muertes y lesiones.</a:t>
            </a:r>
          </a:p>
          <a:p>
            <a:endParaRPr lang="es-ES" sz="2100" dirty="0"/>
          </a:p>
          <a:p>
            <a:r>
              <a:rPr lang="es-ES" sz="2100" dirty="0"/>
              <a:t>Llamar a todos los países ad actuar, destacando la urgencia de la acción y enfatizando que la acción es posible.</a:t>
            </a:r>
          </a:p>
          <a:p>
            <a:endParaRPr lang="es-ES" sz="2100" dirty="0"/>
          </a:p>
          <a:p>
            <a:r>
              <a:rPr lang="es-ES" sz="2100" dirty="0"/>
              <a:t>Inspirar y guiar a los países para desarrollar e implementar planes que se adapten a los contextos locales. </a:t>
            </a:r>
            <a:endParaRPr lang="en-US" sz="2100" dirty="0"/>
          </a:p>
          <a:p>
            <a:endParaRPr lang="en-GB" sz="2100" dirty="0"/>
          </a:p>
        </p:txBody>
      </p:sp>
      <p:pic>
        <p:nvPicPr>
          <p:cNvPr id="6" name="Picture 5">
            <a:extLst>
              <a:ext uri="{FF2B5EF4-FFF2-40B4-BE49-F238E27FC236}">
                <a16:creationId xmlns:a16="http://schemas.microsoft.com/office/drawing/2014/main" id="{3F22D993-7388-34F0-F209-255449419D2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10079"/>
          <a:stretch/>
        </p:blipFill>
        <p:spPr bwMode="auto">
          <a:xfrm>
            <a:off x="6383540" y="2490250"/>
            <a:ext cx="3968750" cy="35687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404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3" name="Title 1">
            <a:extLst>
              <a:ext uri="{FF2B5EF4-FFF2-40B4-BE49-F238E27FC236}">
                <a16:creationId xmlns:a16="http://schemas.microsoft.com/office/drawing/2014/main" id="{6C0E1292-9090-BAC8-0F4A-88D5712347EF}"/>
              </a:ext>
            </a:extLst>
          </p:cNvPr>
          <p:cNvSpPr txBox="1">
            <a:spLocks/>
          </p:cNvSpPr>
          <p:nvPr/>
        </p:nvSpPr>
        <p:spPr>
          <a:xfrm>
            <a:off x="3101816" y="1440165"/>
            <a:ext cx="7886700" cy="9941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300" b="1" dirty="0"/>
              <a:t>Marcos </a:t>
            </a:r>
            <a:r>
              <a:rPr lang="en-GB" sz="3300" b="1" dirty="0" err="1"/>
              <a:t>Legales</a:t>
            </a:r>
            <a:r>
              <a:rPr lang="en-GB" sz="3300" b="1" dirty="0"/>
              <a:t> </a:t>
            </a:r>
          </a:p>
        </p:txBody>
      </p:sp>
      <p:sp>
        <p:nvSpPr>
          <p:cNvPr id="8" name="Content Placeholder 2">
            <a:extLst>
              <a:ext uri="{FF2B5EF4-FFF2-40B4-BE49-F238E27FC236}">
                <a16:creationId xmlns:a16="http://schemas.microsoft.com/office/drawing/2014/main" id="{1384BEBF-75B7-03FA-D272-6A3F5AE90D46}"/>
              </a:ext>
            </a:extLst>
          </p:cNvPr>
          <p:cNvSpPr txBox="1">
            <a:spLocks/>
          </p:cNvSpPr>
          <p:nvPr/>
        </p:nvSpPr>
        <p:spPr>
          <a:xfrm>
            <a:off x="3149441" y="1994423"/>
            <a:ext cx="6601970" cy="41656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Los instrumentos legales de seguridad vial de las Naciones Unidas (ONU) brindan una base sólida para que los países construyan marcos y sistemas legales nacionales que contribuyan a la seguridad vial y faciliten el tráfico vial internacional.</a:t>
            </a:r>
          </a:p>
          <a:p>
            <a:endParaRPr lang="es-ES" sz="1600" dirty="0"/>
          </a:p>
          <a:p>
            <a:r>
              <a:rPr lang="es-ES" sz="1600" dirty="0"/>
              <a:t>Los convenios clave incluyen: Convenio de 1968 sobre tráfico rodado, Convenio de 1968 sobre señales y señales viales, </a:t>
            </a:r>
            <a:r>
              <a:rPr lang="es-ES" sz="1600" b="1" dirty="0">
                <a:highlight>
                  <a:srgbClr val="FFFF00"/>
                </a:highlight>
              </a:rPr>
              <a:t>Acuerdo de 1958 </a:t>
            </a:r>
            <a:r>
              <a:rPr lang="es-ES" sz="1600" dirty="0">
                <a:highlight>
                  <a:srgbClr val="FFFF00"/>
                </a:highlight>
              </a:rPr>
              <a:t>sobre la adopción de reglamentos técnicos armonizados de las Naciones Unidas para vehículos de ruedas, equipos y piezas, </a:t>
            </a:r>
            <a:r>
              <a:rPr lang="es-ES" sz="1600" b="1" dirty="0">
                <a:highlight>
                  <a:srgbClr val="FFFF00"/>
                </a:highlight>
              </a:rPr>
              <a:t>Acuerdo de 1997 </a:t>
            </a:r>
            <a:r>
              <a:rPr lang="es-ES" sz="1600" dirty="0">
                <a:highlight>
                  <a:srgbClr val="FFFF00"/>
                </a:highlight>
              </a:rPr>
              <a:t>sobre la adopción de condiciones uniformes para las inspecciones técnicas periódicas, de Vehículos de Ruedas, </a:t>
            </a:r>
            <a:r>
              <a:rPr lang="es-ES" sz="1600" b="1" dirty="0">
                <a:highlight>
                  <a:srgbClr val="FFFF00"/>
                </a:highlight>
              </a:rPr>
              <a:t>Acuerdo de 1998 </a:t>
            </a:r>
            <a:r>
              <a:rPr lang="es-ES" sz="1600" dirty="0">
                <a:highlight>
                  <a:srgbClr val="FFFF00"/>
                </a:highlight>
              </a:rPr>
              <a:t>relativo al Establecimiento de Reglamentos Técnicos Mundiales para Vehículos de Ruedas, Equipos y Piezas,</a:t>
            </a:r>
            <a:r>
              <a:rPr lang="es-ES" sz="1600" dirty="0"/>
              <a:t> y el Acuerdo de 1957 relativo al Transporte Internacional de Mercancías Peligrosas por Carretera (ADR)</a:t>
            </a:r>
          </a:p>
          <a:p>
            <a:endParaRPr lang="es-ES" sz="1600" dirty="0"/>
          </a:p>
          <a:p>
            <a:r>
              <a:rPr lang="es-ES" sz="1600" dirty="0"/>
              <a:t>Después de la adhesión, los convenios deben transponerse a la legislación y los sistemas nacionales o regionales para garantizar su aplicación efectiva y, posteriormente, deben hacerse cumplir a través de la policía de tránsito y los organismos de inspección. </a:t>
            </a:r>
          </a:p>
        </p:txBody>
      </p:sp>
      <p:grpSp>
        <p:nvGrpSpPr>
          <p:cNvPr id="11" name="Group 10">
            <a:extLst>
              <a:ext uri="{FF2B5EF4-FFF2-40B4-BE49-F238E27FC236}">
                <a16:creationId xmlns:a16="http://schemas.microsoft.com/office/drawing/2014/main" id="{3FA85B3B-3009-ABD7-43D5-3207A34E287E}"/>
              </a:ext>
            </a:extLst>
          </p:cNvPr>
          <p:cNvGrpSpPr/>
          <p:nvPr/>
        </p:nvGrpSpPr>
        <p:grpSpPr>
          <a:xfrm>
            <a:off x="857251" y="3019320"/>
            <a:ext cx="1633615" cy="1302811"/>
            <a:chOff x="3707011" y="1374676"/>
            <a:chExt cx="2178153" cy="1737081"/>
          </a:xfrm>
        </p:grpSpPr>
        <p:pic>
          <p:nvPicPr>
            <p:cNvPr id="13" name="Picture 12" descr="Icon&#10;&#10;Description automatically generated">
              <a:extLst>
                <a:ext uri="{FF2B5EF4-FFF2-40B4-BE49-F238E27FC236}">
                  <a16:creationId xmlns:a16="http://schemas.microsoft.com/office/drawing/2014/main" id="{63430D81-AAE9-4BEA-924A-15B9B5A54742}"/>
                </a:ext>
              </a:extLst>
            </p:cNvPr>
            <p:cNvPicPr>
              <a:picLocks noChangeAspect="1"/>
            </p:cNvPicPr>
            <p:nvPr/>
          </p:nvPicPr>
          <p:blipFill>
            <a:blip r:embed="rId7"/>
            <a:stretch>
              <a:fillRect/>
            </a:stretch>
          </p:blipFill>
          <p:spPr>
            <a:xfrm>
              <a:off x="3707011" y="1374676"/>
              <a:ext cx="1673149" cy="1272536"/>
            </a:xfrm>
            <a:prstGeom prst="rect">
              <a:avLst/>
            </a:prstGeom>
          </p:spPr>
        </p:pic>
        <p:sp>
          <p:nvSpPr>
            <p:cNvPr id="14" name="TextBox 13">
              <a:extLst>
                <a:ext uri="{FF2B5EF4-FFF2-40B4-BE49-F238E27FC236}">
                  <a16:creationId xmlns:a16="http://schemas.microsoft.com/office/drawing/2014/main" id="{102AE7A3-F1FC-1397-BDE2-CD945185C2E9}"/>
                </a:ext>
              </a:extLst>
            </p:cNvPr>
            <p:cNvSpPr txBox="1"/>
            <p:nvPr/>
          </p:nvSpPr>
          <p:spPr>
            <a:xfrm>
              <a:off x="3832262" y="2773202"/>
              <a:ext cx="2052902" cy="338555"/>
            </a:xfrm>
            <a:prstGeom prst="rect">
              <a:avLst/>
            </a:prstGeom>
            <a:noFill/>
          </p:spPr>
          <p:txBody>
            <a:bodyPr wrap="square" rtlCol="0">
              <a:spAutoFit/>
            </a:bodyPr>
            <a:lstStyle/>
            <a:p>
              <a:pPr algn="ctr"/>
              <a:r>
                <a:rPr lang="en-GB" sz="1050" dirty="0">
                  <a:solidFill>
                    <a:srgbClr val="C00000"/>
                  </a:solidFill>
                </a:rPr>
                <a:t>Legal Frameworks</a:t>
              </a:r>
            </a:p>
          </p:txBody>
        </p:sp>
      </p:grpSp>
    </p:spTree>
    <p:extLst>
      <p:ext uri="{BB962C8B-B14F-4D97-AF65-F5344CB8AC3E}">
        <p14:creationId xmlns:p14="http://schemas.microsoft.com/office/powerpoint/2010/main" val="1552460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8" name="Title 1">
            <a:extLst>
              <a:ext uri="{FF2B5EF4-FFF2-40B4-BE49-F238E27FC236}">
                <a16:creationId xmlns:a16="http://schemas.microsoft.com/office/drawing/2014/main" id="{065C05EC-BAFC-C017-F970-C21ADEBC1C42}"/>
              </a:ext>
            </a:extLst>
          </p:cNvPr>
          <p:cNvSpPr txBox="1">
            <a:spLocks/>
          </p:cNvSpPr>
          <p:nvPr/>
        </p:nvSpPr>
        <p:spPr>
          <a:xfrm>
            <a:off x="1311783" y="1279756"/>
            <a:ext cx="7886700" cy="9941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000" b="1" dirty="0"/>
              <a:t>Centrarse en los países de ingresos bajos y medianos </a:t>
            </a:r>
            <a:endParaRPr lang="en-GB" sz="4000" b="1" dirty="0"/>
          </a:p>
        </p:txBody>
      </p:sp>
      <p:sp>
        <p:nvSpPr>
          <p:cNvPr id="11" name="Content Placeholder 2">
            <a:extLst>
              <a:ext uri="{FF2B5EF4-FFF2-40B4-BE49-F238E27FC236}">
                <a16:creationId xmlns:a16="http://schemas.microsoft.com/office/drawing/2014/main" id="{E3484502-24D8-7D55-B70E-33F6E07E12D8}"/>
              </a:ext>
            </a:extLst>
          </p:cNvPr>
          <p:cNvSpPr txBox="1">
            <a:spLocks/>
          </p:cNvSpPr>
          <p:nvPr/>
        </p:nvSpPr>
        <p:spPr>
          <a:xfrm>
            <a:off x="5255133" y="2776940"/>
            <a:ext cx="6003417" cy="3280959"/>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600" dirty="0"/>
              <a:t>Los países de ingresos bajos y medianos representan más del 90% de todas las muertes por accidentes de tránsito a pesar de tener menos del 60% de los vehículos motorizados del mundo.</a:t>
            </a:r>
          </a:p>
          <a:p>
            <a:endParaRPr lang="es-ES" sz="2600" dirty="0"/>
          </a:p>
          <a:p>
            <a:r>
              <a:rPr lang="es-ES" sz="2600" dirty="0"/>
              <a:t>Los países de altos ingresos pueden compartir las lecciones aprendidas y el apoyo técnico, así como garantizar disposiciones para la seguridad vial como parte de su apoyo al desarrollo.</a:t>
            </a:r>
          </a:p>
          <a:p>
            <a:endParaRPr lang="es-ES" sz="2100" dirty="0"/>
          </a:p>
        </p:txBody>
      </p:sp>
      <p:grpSp>
        <p:nvGrpSpPr>
          <p:cNvPr id="13" name="Group 12">
            <a:extLst>
              <a:ext uri="{FF2B5EF4-FFF2-40B4-BE49-F238E27FC236}">
                <a16:creationId xmlns:a16="http://schemas.microsoft.com/office/drawing/2014/main" id="{F50B6090-D6D6-8AC1-0113-60CD7347FBBD}"/>
              </a:ext>
            </a:extLst>
          </p:cNvPr>
          <p:cNvGrpSpPr/>
          <p:nvPr/>
        </p:nvGrpSpPr>
        <p:grpSpPr>
          <a:xfrm>
            <a:off x="1552575" y="2878569"/>
            <a:ext cx="2586887" cy="2637298"/>
            <a:chOff x="9011220" y="4056530"/>
            <a:chExt cx="2892092" cy="2397960"/>
          </a:xfrm>
        </p:grpSpPr>
        <p:pic>
          <p:nvPicPr>
            <p:cNvPr id="14" name="Picture 13">
              <a:extLst>
                <a:ext uri="{FF2B5EF4-FFF2-40B4-BE49-F238E27FC236}">
                  <a16:creationId xmlns:a16="http://schemas.microsoft.com/office/drawing/2014/main" id="{FBFD1E48-77F0-F697-D009-76D1DD6B1A88}"/>
                </a:ext>
              </a:extLst>
            </p:cNvPr>
            <p:cNvPicPr>
              <a:picLocks noChangeAspect="1"/>
            </p:cNvPicPr>
            <p:nvPr/>
          </p:nvPicPr>
          <p:blipFill>
            <a:blip r:embed="rId7"/>
            <a:stretch>
              <a:fillRect/>
            </a:stretch>
          </p:blipFill>
          <p:spPr>
            <a:xfrm>
              <a:off x="9011220" y="4056530"/>
              <a:ext cx="2892092" cy="1235457"/>
            </a:xfrm>
            <a:prstGeom prst="rect">
              <a:avLst/>
            </a:prstGeom>
          </p:spPr>
        </p:pic>
        <p:sp>
          <p:nvSpPr>
            <p:cNvPr id="15" name="TextBox 14">
              <a:extLst>
                <a:ext uri="{FF2B5EF4-FFF2-40B4-BE49-F238E27FC236}">
                  <a16:creationId xmlns:a16="http://schemas.microsoft.com/office/drawing/2014/main" id="{4B82D009-0683-0A5D-381D-3B974B08AEBD}"/>
                </a:ext>
              </a:extLst>
            </p:cNvPr>
            <p:cNvSpPr txBox="1"/>
            <p:nvPr/>
          </p:nvSpPr>
          <p:spPr>
            <a:xfrm>
              <a:off x="9636063" y="5614953"/>
              <a:ext cx="2052903" cy="839537"/>
            </a:xfrm>
            <a:prstGeom prst="rect">
              <a:avLst/>
            </a:prstGeom>
            <a:noFill/>
          </p:spPr>
          <p:txBody>
            <a:bodyPr wrap="square" rtlCol="0">
              <a:spAutoFit/>
            </a:bodyPr>
            <a:lstStyle/>
            <a:p>
              <a:pPr algn="ctr"/>
              <a:r>
                <a:rPr lang="en-GB" dirty="0">
                  <a:solidFill>
                    <a:srgbClr val="C00000"/>
                  </a:solidFill>
                </a:rPr>
                <a:t>Focus on Low- and Middle-Income Countries</a:t>
              </a:r>
            </a:p>
          </p:txBody>
        </p:sp>
      </p:grpSp>
    </p:spTree>
    <p:extLst>
      <p:ext uri="{BB962C8B-B14F-4D97-AF65-F5344CB8AC3E}">
        <p14:creationId xmlns:p14="http://schemas.microsoft.com/office/powerpoint/2010/main" val="1209307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3" name="Title 1">
            <a:extLst>
              <a:ext uri="{FF2B5EF4-FFF2-40B4-BE49-F238E27FC236}">
                <a16:creationId xmlns:a16="http://schemas.microsoft.com/office/drawing/2014/main" id="{E1E92C1C-5323-172D-1D14-638AAB155FE3}"/>
              </a:ext>
            </a:extLst>
          </p:cNvPr>
          <p:cNvSpPr>
            <a:spLocks noGrp="1"/>
          </p:cNvSpPr>
          <p:nvPr>
            <p:ph type="title"/>
          </p:nvPr>
        </p:nvSpPr>
        <p:spPr>
          <a:xfrm>
            <a:off x="2063750" y="1727200"/>
            <a:ext cx="7920038" cy="503238"/>
          </a:xfrm>
        </p:spPr>
        <p:txBody>
          <a:bodyPr>
            <a:normAutofit fontScale="90000"/>
          </a:bodyPr>
          <a:lstStyle/>
          <a:p>
            <a:pPr algn="ctr"/>
            <a:r>
              <a:rPr lang="es-ES" b="1" dirty="0"/>
              <a:t>Armonización de </a:t>
            </a:r>
            <a:r>
              <a:rPr lang="es-ES" b="1" dirty="0" err="1"/>
              <a:t>Reglementaciones</a:t>
            </a:r>
            <a:r>
              <a:rPr lang="es-ES" b="1" dirty="0"/>
              <a:t> Vehicular </a:t>
            </a:r>
          </a:p>
        </p:txBody>
      </p:sp>
      <p:pic>
        <p:nvPicPr>
          <p:cNvPr id="8" name="5 Imagen" descr="Mundo continentes.bmp">
            <a:extLst>
              <a:ext uri="{FF2B5EF4-FFF2-40B4-BE49-F238E27FC236}">
                <a16:creationId xmlns:a16="http://schemas.microsoft.com/office/drawing/2014/main" id="{F165F63A-5E29-8D0B-F7CC-2F859712CFF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98750" y="2500313"/>
            <a:ext cx="6650037"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a:extLst>
              <a:ext uri="{FF2B5EF4-FFF2-40B4-BE49-F238E27FC236}">
                <a16:creationId xmlns:a16="http://schemas.microsoft.com/office/drawing/2014/main" id="{42E49A18-1F4F-BB25-0BF7-BBA8D3652626}"/>
              </a:ext>
            </a:extLst>
          </p:cNvPr>
          <p:cNvSpPr txBox="1">
            <a:spLocks/>
          </p:cNvSpPr>
          <p:nvPr/>
        </p:nvSpPr>
        <p:spPr>
          <a:xfrm>
            <a:off x="1883568" y="2828025"/>
            <a:ext cx="8424863" cy="10795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rgbClr val="FF0000"/>
                </a:solidFill>
                <a:latin typeface="Arial" panose="020B0604020202020204" pitchFamily="34" charset="0"/>
                <a:cs typeface="Arial" panose="020B0604020202020204" pitchFamily="34" charset="0"/>
              </a:rPr>
              <a:t>El objetivo principal de la armonización es "probar el vehículo una vez y venderlo en todas partes, manteniendo al mismo tiempo el máximo nivel de seguridad y respeto al medio ambiente". </a:t>
            </a:r>
          </a:p>
        </p:txBody>
      </p:sp>
    </p:spTree>
    <p:extLst>
      <p:ext uri="{BB962C8B-B14F-4D97-AF65-F5344CB8AC3E}">
        <p14:creationId xmlns:p14="http://schemas.microsoft.com/office/powerpoint/2010/main" val="237913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Rectangle 2">
            <a:extLst>
              <a:ext uri="{FF2B5EF4-FFF2-40B4-BE49-F238E27FC236}">
                <a16:creationId xmlns:a16="http://schemas.microsoft.com/office/drawing/2014/main" id="{0C7E791B-8F88-6F66-A376-FBE733ABBFF2}"/>
              </a:ext>
            </a:extLst>
          </p:cNvPr>
          <p:cNvSpPr>
            <a:spLocks noGrp="1" noChangeArrowheads="1"/>
          </p:cNvSpPr>
          <p:nvPr>
            <p:ph type="title"/>
          </p:nvPr>
        </p:nvSpPr>
        <p:spPr>
          <a:xfrm>
            <a:off x="1774826" y="1506855"/>
            <a:ext cx="8424863" cy="503238"/>
          </a:xfrm>
        </p:spPr>
        <p:txBody>
          <a:bodyPr/>
          <a:lstStyle/>
          <a:p>
            <a:pPr eaLnBrk="1" hangingPunct="1"/>
            <a:r>
              <a:rPr lang="es-ES_tradnl" sz="2800" dirty="0">
                <a:latin typeface="Arial" panose="020B0604020202020204" pitchFamily="34" charset="0"/>
                <a:ea typeface="Arial Unicode MS" pitchFamily="34" charset="-128"/>
                <a:cs typeface="Arial" panose="020B0604020202020204" pitchFamily="34" charset="0"/>
              </a:rPr>
              <a:t>¿Por qué una reglamentación mundial vehicular?</a:t>
            </a:r>
          </a:p>
        </p:txBody>
      </p:sp>
      <p:sp>
        <p:nvSpPr>
          <p:cNvPr id="3" name="Rectangle 3">
            <a:extLst>
              <a:ext uri="{FF2B5EF4-FFF2-40B4-BE49-F238E27FC236}">
                <a16:creationId xmlns:a16="http://schemas.microsoft.com/office/drawing/2014/main" id="{2D91DB02-8D41-B262-9056-E8A579E2C379}"/>
              </a:ext>
            </a:extLst>
          </p:cNvPr>
          <p:cNvSpPr txBox="1">
            <a:spLocks noChangeArrowheads="1"/>
          </p:cNvSpPr>
          <p:nvPr/>
        </p:nvSpPr>
        <p:spPr>
          <a:xfrm>
            <a:off x="1739106" y="2025333"/>
            <a:ext cx="8713787" cy="323129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900"/>
              </a:spcBef>
            </a:pPr>
            <a:r>
              <a:rPr lang="es-ES_tradnl" sz="2400" b="1"/>
              <a:t>Esta industria es mundial y es un sector clave en la economía</a:t>
            </a:r>
          </a:p>
          <a:p>
            <a:pPr>
              <a:spcBef>
                <a:spcPts val="900"/>
              </a:spcBef>
            </a:pPr>
            <a:r>
              <a:rPr lang="es-ES_tradnl" sz="2400" b="1"/>
              <a:t>Hay que mitigar los efectos negativos del uso del vehículo</a:t>
            </a:r>
          </a:p>
          <a:p>
            <a:pPr>
              <a:spcBef>
                <a:spcPts val="900"/>
              </a:spcBef>
            </a:pPr>
            <a:r>
              <a:rPr lang="es-ES_tradnl" sz="2400" b="1"/>
              <a:t>Se planteó reglamentar los efectos sobre bases nacionales o internacionales</a:t>
            </a:r>
          </a:p>
          <a:p>
            <a:pPr>
              <a:spcBef>
                <a:spcPts val="900"/>
              </a:spcBef>
            </a:pPr>
            <a:r>
              <a:rPr lang="es-ES_tradnl" sz="2400" b="1"/>
              <a:t>El Foro Mundial para la armonización de los reglamentos sobre los vehículos (WP.29) se creó en 1953</a:t>
            </a:r>
          </a:p>
          <a:p>
            <a:pPr>
              <a:spcBef>
                <a:spcPts val="900"/>
              </a:spcBef>
            </a:pPr>
            <a:r>
              <a:rPr lang="es-ES_tradnl" sz="2400" b="1"/>
              <a:t>Desarrollar reglamentos </a:t>
            </a:r>
            <a:r>
              <a:rPr lang="es-ES_tradnl" sz="2400" b="1">
                <a:solidFill>
                  <a:srgbClr val="FF0000"/>
                </a:solidFill>
              </a:rPr>
              <a:t>nacionales</a:t>
            </a:r>
            <a:r>
              <a:rPr lang="es-ES_tradnl" sz="2400" b="1"/>
              <a:t> es técnicamente difícil, largo y costoso</a:t>
            </a:r>
          </a:p>
          <a:p>
            <a:pPr>
              <a:spcBef>
                <a:spcPts val="900"/>
              </a:spcBef>
            </a:pPr>
            <a:r>
              <a:rPr lang="es-ES_tradnl" sz="2400" b="1"/>
              <a:t>Los Reglamentos de la ONU tienen el más alto nivel técnico han demostrado su eficacia y se pueden aplicar sin costo alguno</a:t>
            </a:r>
          </a:p>
          <a:p>
            <a:pPr marL="0" indent="0">
              <a:spcBef>
                <a:spcPts val="900"/>
              </a:spcBef>
              <a:buFont typeface="Arial" panose="020B0604020202020204" pitchFamily="34" charset="0"/>
              <a:buNone/>
            </a:pPr>
            <a:endParaRPr lang="es-ES_tradnl" sz="1600" b="1" dirty="0"/>
          </a:p>
        </p:txBody>
      </p:sp>
    </p:spTree>
    <p:extLst>
      <p:ext uri="{BB962C8B-B14F-4D97-AF65-F5344CB8AC3E}">
        <p14:creationId xmlns:p14="http://schemas.microsoft.com/office/powerpoint/2010/main" val="2357924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Rectangle 3">
            <a:extLst>
              <a:ext uri="{FF2B5EF4-FFF2-40B4-BE49-F238E27FC236}">
                <a16:creationId xmlns:a16="http://schemas.microsoft.com/office/drawing/2014/main" id="{4B2D7247-7B91-7D8D-AA94-C45DFC900284}"/>
              </a:ext>
            </a:extLst>
          </p:cNvPr>
          <p:cNvSpPr txBox="1">
            <a:spLocks noChangeArrowheads="1"/>
          </p:cNvSpPr>
          <p:nvPr/>
        </p:nvSpPr>
        <p:spPr>
          <a:xfrm>
            <a:off x="2195513" y="1628158"/>
            <a:ext cx="8280400" cy="489743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5600"/>
              <a:t>Ventajas de la Armonización:</a:t>
            </a:r>
          </a:p>
          <a:p>
            <a:pPr marL="0" indent="0">
              <a:lnSpc>
                <a:spcPct val="150000"/>
              </a:lnSpc>
              <a:spcBef>
                <a:spcPts val="600"/>
              </a:spcBef>
            </a:pPr>
            <a:r>
              <a:rPr lang="es-ES" sz="3200" b="1"/>
              <a:t>Mayor eficiencia  y simplificación en el desarrollo normativo</a:t>
            </a:r>
          </a:p>
          <a:p>
            <a:pPr marL="0" indent="0">
              <a:lnSpc>
                <a:spcPct val="150000"/>
              </a:lnSpc>
            </a:pPr>
            <a:r>
              <a:rPr lang="es-ES" sz="3200" b="1"/>
              <a:t>Mayor eficiencia en el control de inspecciones y ensayos</a:t>
            </a:r>
          </a:p>
          <a:p>
            <a:pPr marL="0" indent="0">
              <a:lnSpc>
                <a:spcPct val="150000"/>
              </a:lnSpc>
              <a:spcBef>
                <a:spcPct val="0"/>
              </a:spcBef>
            </a:pPr>
            <a:r>
              <a:rPr lang="es-ES" sz="3200" b="1"/>
              <a:t>Vehículos más seguros y respetuosos con el medio ambiente a precios razonables</a:t>
            </a:r>
          </a:p>
          <a:p>
            <a:pPr marL="0" indent="0">
              <a:lnSpc>
                <a:spcPct val="150000"/>
              </a:lnSpc>
              <a:spcBef>
                <a:spcPct val="0"/>
              </a:spcBef>
            </a:pPr>
            <a:r>
              <a:rPr lang="es-ES" sz="3200" b="1"/>
              <a:t>Mayor abanico de elección de vehículos </a:t>
            </a:r>
          </a:p>
          <a:p>
            <a:pPr marL="0" indent="0">
              <a:spcBef>
                <a:spcPct val="0"/>
              </a:spcBef>
            </a:pPr>
            <a:endParaRPr lang="es-ES" sz="1600">
              <a:solidFill>
                <a:srgbClr val="003300"/>
              </a:solidFill>
            </a:endParaRPr>
          </a:p>
          <a:p>
            <a:pPr marL="0" indent="0">
              <a:spcBef>
                <a:spcPct val="0"/>
              </a:spcBef>
            </a:pPr>
            <a:endParaRPr lang="es-ES" sz="1600">
              <a:solidFill>
                <a:srgbClr val="003300"/>
              </a:solidFill>
            </a:endParaRPr>
          </a:p>
          <a:p>
            <a:pPr marL="0" indent="0">
              <a:buFont typeface="Arial" panose="020B0604020202020204" pitchFamily="34" charset="0"/>
              <a:buNone/>
            </a:pPr>
            <a:endParaRPr lang="es-ES" dirty="0"/>
          </a:p>
        </p:txBody>
      </p:sp>
    </p:spTree>
    <p:extLst>
      <p:ext uri="{BB962C8B-B14F-4D97-AF65-F5344CB8AC3E}">
        <p14:creationId xmlns:p14="http://schemas.microsoft.com/office/powerpoint/2010/main" val="2563537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00" y="298682"/>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Rectangle 2">
            <a:extLst>
              <a:ext uri="{FF2B5EF4-FFF2-40B4-BE49-F238E27FC236}">
                <a16:creationId xmlns:a16="http://schemas.microsoft.com/office/drawing/2014/main" id="{575B3822-A3BA-39A5-A52E-766BFA1EF179}"/>
              </a:ext>
            </a:extLst>
          </p:cNvPr>
          <p:cNvSpPr>
            <a:spLocks noGrp="1" noChangeArrowheads="1"/>
          </p:cNvSpPr>
          <p:nvPr>
            <p:ph type="title"/>
          </p:nvPr>
        </p:nvSpPr>
        <p:spPr>
          <a:xfrm>
            <a:off x="1774826" y="836614"/>
            <a:ext cx="4392613" cy="574675"/>
          </a:xfrm>
        </p:spPr>
        <p:txBody>
          <a:bodyPr/>
          <a:lstStyle/>
          <a:p>
            <a:pPr eaLnBrk="1" hangingPunct="1"/>
            <a:r>
              <a:rPr lang="es-ES_tradnl" sz="3200" dirty="0">
                <a:ea typeface="Arial Unicode MS" pitchFamily="34" charset="-128"/>
                <a:cs typeface="Arial Unicode MS" pitchFamily="34" charset="-128"/>
              </a:rPr>
              <a:t>Estructura del WP.29</a:t>
            </a:r>
          </a:p>
        </p:txBody>
      </p:sp>
      <p:sp>
        <p:nvSpPr>
          <p:cNvPr id="3" name="Line 5">
            <a:extLst>
              <a:ext uri="{FF2B5EF4-FFF2-40B4-BE49-F238E27FC236}">
                <a16:creationId xmlns:a16="http://schemas.microsoft.com/office/drawing/2014/main" id="{A3987B9D-E067-4C17-2A46-18490D996C3D}"/>
              </a:ext>
            </a:extLst>
          </p:cNvPr>
          <p:cNvSpPr>
            <a:spLocks noChangeShapeType="1"/>
          </p:cNvSpPr>
          <p:nvPr/>
        </p:nvSpPr>
        <p:spPr bwMode="auto">
          <a:xfrm>
            <a:off x="2640013" y="2481264"/>
            <a:ext cx="0" cy="10064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 name="Line 6">
            <a:extLst>
              <a:ext uri="{FF2B5EF4-FFF2-40B4-BE49-F238E27FC236}">
                <a16:creationId xmlns:a16="http://schemas.microsoft.com/office/drawing/2014/main" id="{3DAEBDA8-76A6-F26F-DF15-C65C77B93381}"/>
              </a:ext>
            </a:extLst>
          </p:cNvPr>
          <p:cNvSpPr>
            <a:spLocks noChangeShapeType="1"/>
          </p:cNvSpPr>
          <p:nvPr/>
        </p:nvSpPr>
        <p:spPr bwMode="auto">
          <a:xfrm>
            <a:off x="7150100" y="2527301"/>
            <a:ext cx="0" cy="10064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5" name="Line 7">
            <a:extLst>
              <a:ext uri="{FF2B5EF4-FFF2-40B4-BE49-F238E27FC236}">
                <a16:creationId xmlns:a16="http://schemas.microsoft.com/office/drawing/2014/main" id="{437473FE-3E1E-84C5-8415-44EA10EDC460}"/>
              </a:ext>
            </a:extLst>
          </p:cNvPr>
          <p:cNvSpPr>
            <a:spLocks noChangeShapeType="1"/>
          </p:cNvSpPr>
          <p:nvPr/>
        </p:nvSpPr>
        <p:spPr bwMode="auto">
          <a:xfrm>
            <a:off x="9315450" y="2489200"/>
            <a:ext cx="0" cy="1873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6" name="Line 8">
            <a:extLst>
              <a:ext uri="{FF2B5EF4-FFF2-40B4-BE49-F238E27FC236}">
                <a16:creationId xmlns:a16="http://schemas.microsoft.com/office/drawing/2014/main" id="{46A02465-1489-5408-C524-71EAAAE6097A}"/>
              </a:ext>
            </a:extLst>
          </p:cNvPr>
          <p:cNvSpPr>
            <a:spLocks noChangeShapeType="1"/>
          </p:cNvSpPr>
          <p:nvPr/>
        </p:nvSpPr>
        <p:spPr bwMode="auto">
          <a:xfrm>
            <a:off x="4916488" y="2482850"/>
            <a:ext cx="6350" cy="10429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8" name="Text Box 9">
            <a:extLst>
              <a:ext uri="{FF2B5EF4-FFF2-40B4-BE49-F238E27FC236}">
                <a16:creationId xmlns:a16="http://schemas.microsoft.com/office/drawing/2014/main" id="{2FF51E80-B0B7-9DAC-6570-1ECB97CFAE06}"/>
              </a:ext>
            </a:extLst>
          </p:cNvPr>
          <p:cNvSpPr txBox="1">
            <a:spLocks noChangeArrowheads="1"/>
          </p:cNvSpPr>
          <p:nvPr/>
        </p:nvSpPr>
        <p:spPr bwMode="auto">
          <a:xfrm>
            <a:off x="6246813" y="2741614"/>
            <a:ext cx="1814512" cy="33813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spcBef>
                <a:spcPct val="50000"/>
              </a:spcBef>
            </a:pPr>
            <a:r>
              <a:rPr lang="es-ES_tradnl" sz="1600" b="1">
                <a:solidFill>
                  <a:schemeClr val="tx1"/>
                </a:solidFill>
                <a:latin typeface="Calibri" pitchFamily="34" charset="0"/>
                <a:ea typeface="Arial Unicode MS" pitchFamily="34" charset="-128"/>
                <a:cs typeface="Arial Unicode MS" pitchFamily="34" charset="-128"/>
              </a:rPr>
              <a:t>Seguridad General</a:t>
            </a:r>
          </a:p>
        </p:txBody>
      </p:sp>
      <p:sp>
        <p:nvSpPr>
          <p:cNvPr id="11" name="Text Box 10">
            <a:extLst>
              <a:ext uri="{FF2B5EF4-FFF2-40B4-BE49-F238E27FC236}">
                <a16:creationId xmlns:a16="http://schemas.microsoft.com/office/drawing/2014/main" id="{C5A572F6-3D32-3D1B-C8AD-71A036CEE86B}"/>
              </a:ext>
            </a:extLst>
          </p:cNvPr>
          <p:cNvSpPr txBox="1">
            <a:spLocks noChangeArrowheads="1"/>
          </p:cNvSpPr>
          <p:nvPr/>
        </p:nvSpPr>
        <p:spPr bwMode="auto">
          <a:xfrm>
            <a:off x="4014788" y="2741614"/>
            <a:ext cx="1814512" cy="33813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spcBef>
                <a:spcPct val="50000"/>
              </a:spcBef>
            </a:pPr>
            <a:r>
              <a:rPr lang="es-ES_tradnl" sz="1600" b="1">
                <a:solidFill>
                  <a:schemeClr val="tx1"/>
                </a:solidFill>
                <a:latin typeface="Calibri" pitchFamily="34" charset="0"/>
                <a:ea typeface="Arial Unicode MS" pitchFamily="34" charset="-128"/>
                <a:cs typeface="Arial Unicode MS" pitchFamily="34" charset="-128"/>
              </a:rPr>
              <a:t>Seguridad Pasiva</a:t>
            </a:r>
          </a:p>
        </p:txBody>
      </p:sp>
      <p:sp>
        <p:nvSpPr>
          <p:cNvPr id="13" name="Text Box 11">
            <a:extLst>
              <a:ext uri="{FF2B5EF4-FFF2-40B4-BE49-F238E27FC236}">
                <a16:creationId xmlns:a16="http://schemas.microsoft.com/office/drawing/2014/main" id="{BF4603EA-41F6-99B9-F00E-C2278B12E7E1}"/>
              </a:ext>
            </a:extLst>
          </p:cNvPr>
          <p:cNvSpPr txBox="1">
            <a:spLocks noChangeArrowheads="1"/>
          </p:cNvSpPr>
          <p:nvPr/>
        </p:nvSpPr>
        <p:spPr bwMode="auto">
          <a:xfrm>
            <a:off x="1774826" y="2741614"/>
            <a:ext cx="1814513" cy="33813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spcBef>
                <a:spcPct val="50000"/>
              </a:spcBef>
            </a:pPr>
            <a:r>
              <a:rPr lang="es-ES_tradnl" sz="1600" b="1" dirty="0">
                <a:solidFill>
                  <a:schemeClr val="tx1"/>
                </a:solidFill>
                <a:latin typeface="Calibri" pitchFamily="34" charset="0"/>
                <a:ea typeface="Arial Unicode MS" pitchFamily="34" charset="-128"/>
                <a:cs typeface="Arial Unicode MS" pitchFamily="34" charset="-128"/>
              </a:rPr>
              <a:t>Seguridad Activa</a:t>
            </a:r>
          </a:p>
        </p:txBody>
      </p:sp>
      <p:sp>
        <p:nvSpPr>
          <p:cNvPr id="14" name="Text Box 12">
            <a:extLst>
              <a:ext uri="{FF2B5EF4-FFF2-40B4-BE49-F238E27FC236}">
                <a16:creationId xmlns:a16="http://schemas.microsoft.com/office/drawing/2014/main" id="{82D40C02-C86A-D732-70B2-935950DD08F2}"/>
              </a:ext>
            </a:extLst>
          </p:cNvPr>
          <p:cNvSpPr txBox="1">
            <a:spLocks noChangeArrowheads="1"/>
          </p:cNvSpPr>
          <p:nvPr/>
        </p:nvSpPr>
        <p:spPr bwMode="auto">
          <a:xfrm>
            <a:off x="4014788" y="3503613"/>
            <a:ext cx="1814512" cy="584200"/>
          </a:xfrm>
          <a:prstGeom prst="rect">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spcBef>
                <a:spcPct val="50000"/>
              </a:spcBef>
            </a:pPr>
            <a:r>
              <a:rPr lang="es-ES_tradnl" sz="1600" b="1">
                <a:solidFill>
                  <a:schemeClr val="tx1"/>
                </a:solidFill>
                <a:latin typeface="Calibri" pitchFamily="34" charset="0"/>
                <a:ea typeface="Arial Unicode MS" pitchFamily="34" charset="-128"/>
                <a:cs typeface="Arial Unicode MS" pitchFamily="34" charset="-128"/>
              </a:rPr>
              <a:t>Seguridad Pasiva (GRSP) </a:t>
            </a:r>
          </a:p>
        </p:txBody>
      </p:sp>
      <p:sp>
        <p:nvSpPr>
          <p:cNvPr id="15" name="Text Box 13">
            <a:extLst>
              <a:ext uri="{FF2B5EF4-FFF2-40B4-BE49-F238E27FC236}">
                <a16:creationId xmlns:a16="http://schemas.microsoft.com/office/drawing/2014/main" id="{18AC1BCA-7ACD-8CBC-79F7-E02453D67801}"/>
              </a:ext>
            </a:extLst>
          </p:cNvPr>
          <p:cNvSpPr txBox="1">
            <a:spLocks noChangeArrowheads="1"/>
          </p:cNvSpPr>
          <p:nvPr/>
        </p:nvSpPr>
        <p:spPr bwMode="auto">
          <a:xfrm>
            <a:off x="6254751" y="3503613"/>
            <a:ext cx="1814513" cy="584200"/>
          </a:xfrm>
          <a:prstGeom prst="rect">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spcBef>
                <a:spcPct val="50000"/>
              </a:spcBef>
            </a:pPr>
            <a:r>
              <a:rPr lang="es-ES_tradnl" sz="1600" b="1">
                <a:solidFill>
                  <a:schemeClr val="tx1"/>
                </a:solidFill>
                <a:latin typeface="Calibri" pitchFamily="34" charset="0"/>
                <a:ea typeface="Arial Unicode MS" pitchFamily="34" charset="-128"/>
                <a:cs typeface="Arial Unicode MS" pitchFamily="34" charset="-128"/>
              </a:rPr>
              <a:t>Seguridad General (GRSG)</a:t>
            </a:r>
          </a:p>
        </p:txBody>
      </p:sp>
      <p:sp>
        <p:nvSpPr>
          <p:cNvPr id="16" name="Text Box 14">
            <a:extLst>
              <a:ext uri="{FF2B5EF4-FFF2-40B4-BE49-F238E27FC236}">
                <a16:creationId xmlns:a16="http://schemas.microsoft.com/office/drawing/2014/main" id="{16E8FDFE-9CF4-2B33-84A9-CB3A5736DE4E}"/>
              </a:ext>
            </a:extLst>
          </p:cNvPr>
          <p:cNvSpPr txBox="1">
            <a:spLocks noChangeArrowheads="1"/>
          </p:cNvSpPr>
          <p:nvPr/>
        </p:nvSpPr>
        <p:spPr bwMode="auto">
          <a:xfrm>
            <a:off x="8401051" y="3525839"/>
            <a:ext cx="1814513" cy="954087"/>
          </a:xfrm>
          <a:prstGeom prst="rect">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spcBef>
                <a:spcPct val="50000"/>
              </a:spcBef>
            </a:pPr>
            <a:r>
              <a:rPr lang="es-ES_tradnl" sz="1600" b="1">
                <a:solidFill>
                  <a:schemeClr val="tx1"/>
                </a:solidFill>
                <a:latin typeface="Calibri" pitchFamily="34" charset="0"/>
                <a:ea typeface="Arial Unicode MS" pitchFamily="34" charset="-128"/>
                <a:cs typeface="Arial Unicode MS" pitchFamily="34" charset="-128"/>
              </a:rPr>
              <a:t>Contaminación y Energía (GRPE)</a:t>
            </a:r>
          </a:p>
          <a:p>
            <a:pPr algn="l" eaLnBrk="1" hangingPunct="1">
              <a:spcBef>
                <a:spcPct val="50000"/>
              </a:spcBef>
            </a:pPr>
            <a:r>
              <a:rPr lang="es-ES_tradnl" sz="1600" b="1">
                <a:solidFill>
                  <a:schemeClr val="tx1"/>
                </a:solidFill>
                <a:latin typeface="Calibri" pitchFamily="34" charset="0"/>
                <a:ea typeface="Arial Unicode MS" pitchFamily="34" charset="-128"/>
                <a:cs typeface="Arial Unicode MS" pitchFamily="34" charset="-128"/>
              </a:rPr>
              <a:t>Ruido (GRB)</a:t>
            </a:r>
          </a:p>
        </p:txBody>
      </p:sp>
      <p:sp>
        <p:nvSpPr>
          <p:cNvPr id="17" name="Text Box 15">
            <a:extLst>
              <a:ext uri="{FF2B5EF4-FFF2-40B4-BE49-F238E27FC236}">
                <a16:creationId xmlns:a16="http://schemas.microsoft.com/office/drawing/2014/main" id="{8E7E955B-0520-1132-35CA-29BB57D1C1A5}"/>
              </a:ext>
            </a:extLst>
          </p:cNvPr>
          <p:cNvSpPr txBox="1">
            <a:spLocks noChangeArrowheads="1"/>
          </p:cNvSpPr>
          <p:nvPr/>
        </p:nvSpPr>
        <p:spPr bwMode="auto">
          <a:xfrm>
            <a:off x="1620585" y="3503614"/>
            <a:ext cx="2213478" cy="1200329"/>
          </a:xfrm>
          <a:prstGeom prst="rect">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spcBef>
                <a:spcPct val="50000"/>
              </a:spcBef>
            </a:pPr>
            <a:r>
              <a:rPr lang="es-ES_tradnl" sz="1600" b="1" dirty="0">
                <a:solidFill>
                  <a:schemeClr val="tx1"/>
                </a:solidFill>
                <a:latin typeface="Calibri" pitchFamily="34" charset="0"/>
                <a:ea typeface="Arial Unicode MS" pitchFamily="34" charset="-128"/>
                <a:cs typeface="Arial Unicode MS" pitchFamily="34" charset="-128"/>
              </a:rPr>
              <a:t>Alumbrado y Señalización (GRE)</a:t>
            </a:r>
          </a:p>
          <a:p>
            <a:pPr algn="l" eaLnBrk="1" hangingPunct="1">
              <a:spcBef>
                <a:spcPct val="50000"/>
              </a:spcBef>
            </a:pPr>
            <a:r>
              <a:rPr lang="es-ES_tradnl" sz="1600" b="1" dirty="0">
                <a:solidFill>
                  <a:schemeClr val="tx1"/>
                </a:solidFill>
                <a:latin typeface="Calibri" pitchFamily="34" charset="0"/>
                <a:ea typeface="Arial Unicode MS" pitchFamily="34" charset="-128"/>
                <a:cs typeface="Arial Unicode MS" pitchFamily="34" charset="-128"/>
              </a:rPr>
              <a:t>Vehículos autónomos y automatizados (GRVA)</a:t>
            </a:r>
            <a:endParaRPr lang="en-US" sz="1600" b="1" dirty="0">
              <a:solidFill>
                <a:schemeClr val="tx1"/>
              </a:solidFill>
              <a:latin typeface="Calibri" pitchFamily="34" charset="0"/>
              <a:ea typeface="Arial Unicode MS" pitchFamily="34" charset="-128"/>
              <a:cs typeface="Arial Unicode MS" pitchFamily="34" charset="-128"/>
            </a:endParaRPr>
          </a:p>
        </p:txBody>
      </p:sp>
      <p:sp>
        <p:nvSpPr>
          <p:cNvPr id="18" name="Text Box 16">
            <a:extLst>
              <a:ext uri="{FF2B5EF4-FFF2-40B4-BE49-F238E27FC236}">
                <a16:creationId xmlns:a16="http://schemas.microsoft.com/office/drawing/2014/main" id="{D09090F5-0D13-BCDF-5CFF-1CACA567BC5F}"/>
              </a:ext>
            </a:extLst>
          </p:cNvPr>
          <p:cNvSpPr txBox="1">
            <a:spLocks noChangeArrowheads="1"/>
          </p:cNvSpPr>
          <p:nvPr/>
        </p:nvSpPr>
        <p:spPr bwMode="auto">
          <a:xfrm>
            <a:off x="3216275" y="1798638"/>
            <a:ext cx="7272338" cy="406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spcBef>
                <a:spcPct val="50000"/>
              </a:spcBef>
            </a:pPr>
            <a:r>
              <a:rPr lang="es-ES_tradnl" sz="2000" b="1">
                <a:solidFill>
                  <a:srgbClr val="0066CC"/>
                </a:solidFill>
                <a:latin typeface="Calibri" pitchFamily="34" charset="0"/>
                <a:ea typeface="Arial Unicode MS" pitchFamily="34" charset="-128"/>
                <a:cs typeface="Arial Unicode MS" pitchFamily="34" charset="-128"/>
              </a:rPr>
              <a:t>Foro Mundial para la Armonización de los Reglamentos  (WP.29)</a:t>
            </a:r>
          </a:p>
        </p:txBody>
      </p:sp>
      <p:sp>
        <p:nvSpPr>
          <p:cNvPr id="19" name="Line 17">
            <a:extLst>
              <a:ext uri="{FF2B5EF4-FFF2-40B4-BE49-F238E27FC236}">
                <a16:creationId xmlns:a16="http://schemas.microsoft.com/office/drawing/2014/main" id="{56515999-5E80-46AD-15E5-5F390697A5F3}"/>
              </a:ext>
            </a:extLst>
          </p:cNvPr>
          <p:cNvSpPr>
            <a:spLocks noChangeShapeType="1"/>
          </p:cNvSpPr>
          <p:nvPr/>
        </p:nvSpPr>
        <p:spPr bwMode="auto">
          <a:xfrm>
            <a:off x="2630489" y="2492375"/>
            <a:ext cx="66960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20" name="Line 18">
            <a:extLst>
              <a:ext uri="{FF2B5EF4-FFF2-40B4-BE49-F238E27FC236}">
                <a16:creationId xmlns:a16="http://schemas.microsoft.com/office/drawing/2014/main" id="{890C8820-5C18-4ED1-1815-26F16A9514FF}"/>
              </a:ext>
            </a:extLst>
          </p:cNvPr>
          <p:cNvSpPr>
            <a:spLocks noChangeShapeType="1"/>
          </p:cNvSpPr>
          <p:nvPr/>
        </p:nvSpPr>
        <p:spPr bwMode="auto">
          <a:xfrm>
            <a:off x="6096000" y="2187576"/>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21" name="Text Box 19">
            <a:extLst>
              <a:ext uri="{FF2B5EF4-FFF2-40B4-BE49-F238E27FC236}">
                <a16:creationId xmlns:a16="http://schemas.microsoft.com/office/drawing/2014/main" id="{6E4DDD05-6891-A49E-A757-C5E56048F8B2}"/>
              </a:ext>
            </a:extLst>
          </p:cNvPr>
          <p:cNvSpPr txBox="1">
            <a:spLocks noChangeArrowheads="1"/>
          </p:cNvSpPr>
          <p:nvPr/>
        </p:nvSpPr>
        <p:spPr bwMode="auto">
          <a:xfrm>
            <a:off x="8183563" y="2751138"/>
            <a:ext cx="2159000" cy="584200"/>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spcBef>
                <a:spcPct val="50000"/>
              </a:spcBef>
            </a:pPr>
            <a:r>
              <a:rPr lang="es-ES_tradnl" sz="1600" b="1">
                <a:solidFill>
                  <a:schemeClr val="tx1"/>
                </a:solidFill>
                <a:latin typeface="Calibri" pitchFamily="34" charset="0"/>
                <a:ea typeface="Arial Unicode MS" pitchFamily="34" charset="-128"/>
                <a:cs typeface="Arial Unicode MS" pitchFamily="34" charset="-128"/>
              </a:rPr>
              <a:t>Protección del Medio Ambiente</a:t>
            </a:r>
          </a:p>
        </p:txBody>
      </p:sp>
      <p:sp>
        <p:nvSpPr>
          <p:cNvPr id="22" name="Text Box 20">
            <a:extLst>
              <a:ext uri="{FF2B5EF4-FFF2-40B4-BE49-F238E27FC236}">
                <a16:creationId xmlns:a16="http://schemas.microsoft.com/office/drawing/2014/main" id="{0847210A-4102-7AF0-34A2-060A61F016EA}"/>
              </a:ext>
            </a:extLst>
          </p:cNvPr>
          <p:cNvSpPr txBox="1">
            <a:spLocks noChangeArrowheads="1"/>
          </p:cNvSpPr>
          <p:nvPr/>
        </p:nvSpPr>
        <p:spPr bwMode="auto">
          <a:xfrm>
            <a:off x="2782888" y="5121275"/>
            <a:ext cx="6913562"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spcBef>
                <a:spcPct val="50000"/>
              </a:spcBef>
            </a:pPr>
            <a:r>
              <a:rPr lang="es-ES_tradnl" sz="2000" b="1" dirty="0">
                <a:solidFill>
                  <a:schemeClr val="tx1"/>
                </a:solidFill>
                <a:latin typeface="Trebuchet MS" pitchFamily="34" charset="0"/>
              </a:rPr>
              <a:t>Unos  40 grupos de trabajo informales no permanentes</a:t>
            </a:r>
          </a:p>
        </p:txBody>
      </p:sp>
      <p:sp>
        <p:nvSpPr>
          <p:cNvPr id="23" name="Text Box 21">
            <a:extLst>
              <a:ext uri="{FF2B5EF4-FFF2-40B4-BE49-F238E27FC236}">
                <a16:creationId xmlns:a16="http://schemas.microsoft.com/office/drawing/2014/main" id="{65F0D4E3-1BFE-495C-1E38-BDBD4E8151E2}"/>
              </a:ext>
            </a:extLst>
          </p:cNvPr>
          <p:cNvSpPr txBox="1">
            <a:spLocks noChangeArrowheads="1"/>
          </p:cNvSpPr>
          <p:nvPr/>
        </p:nvSpPr>
        <p:spPr bwMode="auto">
          <a:xfrm>
            <a:off x="6527801" y="828676"/>
            <a:ext cx="3960813" cy="830263"/>
          </a:xfrm>
          <a:prstGeom prst="rect">
            <a:avLst/>
          </a:prstGeom>
          <a:solidFill>
            <a:srgbClr val="CC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spcBef>
                <a:spcPct val="50000"/>
              </a:spcBef>
            </a:pPr>
            <a:r>
              <a:rPr lang="es-ES_tradnl" sz="1600" dirty="0">
                <a:latin typeface="Calibri" pitchFamily="34" charset="0"/>
              </a:rPr>
              <a:t>Comité del Acuerdo de 1958 (AC.1)</a:t>
            </a:r>
            <a:br>
              <a:rPr lang="es-ES_tradnl" sz="1600" dirty="0">
                <a:latin typeface="Calibri" pitchFamily="34" charset="0"/>
              </a:rPr>
            </a:br>
            <a:r>
              <a:rPr lang="es-ES_tradnl" sz="1600" dirty="0">
                <a:latin typeface="Calibri" pitchFamily="34" charset="0"/>
              </a:rPr>
              <a:t>Comité del Acuerdo de 1998 (AC.3)</a:t>
            </a:r>
            <a:br>
              <a:rPr lang="es-ES_tradnl" sz="1600" dirty="0">
                <a:latin typeface="Calibri" pitchFamily="34" charset="0"/>
              </a:rPr>
            </a:br>
            <a:r>
              <a:rPr lang="es-ES_tradnl" sz="1600" dirty="0">
                <a:latin typeface="Calibri" pitchFamily="34" charset="0"/>
              </a:rPr>
              <a:t>Comité del Acuerdo de 1997 (AC.4)</a:t>
            </a:r>
          </a:p>
        </p:txBody>
      </p:sp>
      <p:sp>
        <p:nvSpPr>
          <p:cNvPr id="24" name="Text Box 22">
            <a:extLst>
              <a:ext uri="{FF2B5EF4-FFF2-40B4-BE49-F238E27FC236}">
                <a16:creationId xmlns:a16="http://schemas.microsoft.com/office/drawing/2014/main" id="{E00D668F-01FD-7273-7E78-7A08286AAC67}"/>
              </a:ext>
            </a:extLst>
          </p:cNvPr>
          <p:cNvSpPr txBox="1">
            <a:spLocks noChangeArrowheads="1"/>
          </p:cNvSpPr>
          <p:nvPr/>
        </p:nvSpPr>
        <p:spPr bwMode="auto">
          <a:xfrm>
            <a:off x="1631950" y="1524001"/>
            <a:ext cx="1512888" cy="830263"/>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spcBef>
                <a:spcPct val="50000"/>
              </a:spcBef>
            </a:pPr>
            <a:r>
              <a:rPr lang="es-ES_tradnl" sz="1600">
                <a:latin typeface="Calibri" pitchFamily="34" charset="0"/>
              </a:rPr>
              <a:t>Comité AC.2 de coordinación de los trabajos</a:t>
            </a:r>
          </a:p>
        </p:txBody>
      </p:sp>
      <p:sp>
        <p:nvSpPr>
          <p:cNvPr id="25" name="Line 23">
            <a:extLst>
              <a:ext uri="{FF2B5EF4-FFF2-40B4-BE49-F238E27FC236}">
                <a16:creationId xmlns:a16="http://schemas.microsoft.com/office/drawing/2014/main" id="{F45A8F9A-E2E0-CA8D-C39D-73548606B72B}"/>
              </a:ext>
            </a:extLst>
          </p:cNvPr>
          <p:cNvSpPr>
            <a:spLocks noChangeShapeType="1"/>
          </p:cNvSpPr>
          <p:nvPr/>
        </p:nvSpPr>
        <p:spPr bwMode="auto">
          <a:xfrm>
            <a:off x="3071813" y="1989138"/>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GB"/>
          </a:p>
        </p:txBody>
      </p:sp>
      <p:sp>
        <p:nvSpPr>
          <p:cNvPr id="26" name="Line 24">
            <a:extLst>
              <a:ext uri="{FF2B5EF4-FFF2-40B4-BE49-F238E27FC236}">
                <a16:creationId xmlns:a16="http://schemas.microsoft.com/office/drawing/2014/main" id="{F801DB6F-CE33-7B53-2D26-3BCB1867C155}"/>
              </a:ext>
            </a:extLst>
          </p:cNvPr>
          <p:cNvSpPr>
            <a:spLocks noChangeShapeType="1"/>
          </p:cNvSpPr>
          <p:nvPr/>
        </p:nvSpPr>
        <p:spPr bwMode="auto">
          <a:xfrm>
            <a:off x="3071813" y="1989138"/>
            <a:ext cx="14446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GB"/>
          </a:p>
        </p:txBody>
      </p:sp>
      <p:sp>
        <p:nvSpPr>
          <p:cNvPr id="27" name="Line 25">
            <a:extLst>
              <a:ext uri="{FF2B5EF4-FFF2-40B4-BE49-F238E27FC236}">
                <a16:creationId xmlns:a16="http://schemas.microsoft.com/office/drawing/2014/main" id="{19B02D4D-EB36-0C29-3CBB-504B47B918DC}"/>
              </a:ext>
            </a:extLst>
          </p:cNvPr>
          <p:cNvSpPr>
            <a:spLocks noChangeShapeType="1"/>
          </p:cNvSpPr>
          <p:nvPr/>
        </p:nvSpPr>
        <p:spPr bwMode="auto">
          <a:xfrm>
            <a:off x="3144839" y="1989138"/>
            <a:ext cx="714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GB"/>
          </a:p>
        </p:txBody>
      </p:sp>
    </p:spTree>
    <p:extLst>
      <p:ext uri="{BB962C8B-B14F-4D97-AF65-F5344CB8AC3E}">
        <p14:creationId xmlns:p14="http://schemas.microsoft.com/office/powerpoint/2010/main" val="621449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Rounded Rectangle 4">
            <a:extLst>
              <a:ext uri="{FF2B5EF4-FFF2-40B4-BE49-F238E27FC236}">
                <a16:creationId xmlns:a16="http://schemas.microsoft.com/office/drawing/2014/main" id="{A2389351-F0E3-6363-5207-761C6BBA8DC8}"/>
              </a:ext>
            </a:extLst>
          </p:cNvPr>
          <p:cNvSpPr/>
          <p:nvPr/>
        </p:nvSpPr>
        <p:spPr bwMode="auto">
          <a:xfrm>
            <a:off x="3203510" y="4162296"/>
            <a:ext cx="5280587" cy="864096"/>
          </a:xfrm>
          <a:prstGeom prst="roundRect">
            <a:avLst>
              <a:gd name="adj" fmla="val 209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1400">
              <a:solidFill>
                <a:schemeClr val="tx2"/>
              </a:solidFill>
              <a:latin typeface="Book Antiqua" pitchFamily="18" charset="0"/>
              <a:cs typeface="Arial" charset="0"/>
            </a:endParaRPr>
          </a:p>
        </p:txBody>
      </p:sp>
      <p:sp>
        <p:nvSpPr>
          <p:cNvPr id="3" name="Rounded Rectangle 5">
            <a:extLst>
              <a:ext uri="{FF2B5EF4-FFF2-40B4-BE49-F238E27FC236}">
                <a16:creationId xmlns:a16="http://schemas.microsoft.com/office/drawing/2014/main" id="{F36B4354-B286-893D-5882-AFE473408C9A}"/>
              </a:ext>
            </a:extLst>
          </p:cNvPr>
          <p:cNvSpPr/>
          <p:nvPr/>
        </p:nvSpPr>
        <p:spPr bwMode="auto">
          <a:xfrm>
            <a:off x="3102854" y="1884734"/>
            <a:ext cx="6552820" cy="2016224"/>
          </a:xfrm>
          <a:prstGeom prst="roundRect">
            <a:avLst>
              <a:gd name="adj" fmla="val 15330"/>
            </a:avLst>
          </a:prstGeom>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r>
              <a:rPr lang="en-US" sz="2400" b="1" dirty="0" err="1">
                <a:solidFill>
                  <a:srgbClr val="FF3300"/>
                </a:solidFill>
                <a:effectLst>
                  <a:outerShdw blurRad="38100" dist="38100" dir="2700000" algn="tl">
                    <a:srgbClr val="000000">
                      <a:alpha val="43137"/>
                    </a:srgbClr>
                  </a:outerShdw>
                </a:effectLst>
                <a:cs typeface="Arial" charset="0"/>
              </a:rPr>
              <a:t>Reglamentos</a:t>
            </a:r>
            <a:r>
              <a:rPr lang="en-US" sz="2400" b="1" dirty="0">
                <a:solidFill>
                  <a:srgbClr val="FF3300"/>
                </a:solidFill>
                <a:effectLst>
                  <a:outerShdw blurRad="38100" dist="38100" dir="2700000" algn="tl">
                    <a:srgbClr val="000000">
                      <a:alpha val="43137"/>
                    </a:srgbClr>
                  </a:outerShdw>
                </a:effectLst>
                <a:cs typeface="Arial" charset="0"/>
              </a:rPr>
              <a:t> de </a:t>
            </a:r>
            <a:r>
              <a:rPr lang="en-US" sz="2400" b="1" dirty="0" err="1">
                <a:solidFill>
                  <a:srgbClr val="FF3300"/>
                </a:solidFill>
                <a:effectLst>
                  <a:outerShdw blurRad="38100" dist="38100" dir="2700000" algn="tl">
                    <a:srgbClr val="000000">
                      <a:alpha val="43137"/>
                    </a:srgbClr>
                  </a:outerShdw>
                </a:effectLst>
                <a:cs typeface="Arial" charset="0"/>
              </a:rPr>
              <a:t>construcción</a:t>
            </a:r>
            <a:endParaRPr lang="en-US" sz="2400" b="1" dirty="0">
              <a:solidFill>
                <a:srgbClr val="FF3300"/>
              </a:solidFill>
              <a:effectLst>
                <a:outerShdw blurRad="38100" dist="38100" dir="2700000" algn="tl">
                  <a:srgbClr val="000000">
                    <a:alpha val="43137"/>
                  </a:srgbClr>
                </a:outerShdw>
              </a:effectLst>
              <a:cs typeface="Arial" charset="0"/>
            </a:endParaRPr>
          </a:p>
          <a:p>
            <a:pPr algn="l"/>
            <a:r>
              <a:rPr lang="en-US" sz="2400" b="1" dirty="0" err="1">
                <a:solidFill>
                  <a:srgbClr val="FFC000"/>
                </a:solidFill>
                <a:cs typeface="Arial" charset="0"/>
              </a:rPr>
              <a:t>Acuerdo</a:t>
            </a:r>
            <a:r>
              <a:rPr lang="en-US" sz="2400" b="1" dirty="0">
                <a:solidFill>
                  <a:srgbClr val="FFC000"/>
                </a:solidFill>
                <a:cs typeface="Arial" charset="0"/>
              </a:rPr>
              <a:t> de 1958 – </a:t>
            </a:r>
            <a:r>
              <a:rPr lang="es-ES" sz="2000" dirty="0">
                <a:solidFill>
                  <a:schemeClr val="bg1"/>
                </a:solidFill>
                <a:cs typeface="Arial" charset="0"/>
              </a:rPr>
              <a:t>Homologaciones concedidas sobre la base de </a:t>
            </a:r>
            <a:r>
              <a:rPr lang="en-US" sz="2000" dirty="0">
                <a:solidFill>
                  <a:schemeClr val="bg1"/>
                </a:solidFill>
                <a:cs typeface="Arial" charset="0"/>
              </a:rPr>
              <a:t>163 </a:t>
            </a:r>
            <a:r>
              <a:rPr lang="en-US" sz="2000" dirty="0" err="1">
                <a:solidFill>
                  <a:schemeClr val="bg1"/>
                </a:solidFill>
                <a:cs typeface="Arial" charset="0"/>
              </a:rPr>
              <a:t>Reglamentos</a:t>
            </a:r>
            <a:r>
              <a:rPr lang="en-US" sz="2000" dirty="0">
                <a:solidFill>
                  <a:schemeClr val="bg1"/>
                </a:solidFill>
                <a:cs typeface="Arial" charset="0"/>
              </a:rPr>
              <a:t>  </a:t>
            </a:r>
            <a:r>
              <a:rPr lang="es-ES" sz="2000" dirty="0">
                <a:solidFill>
                  <a:schemeClr val="bg1"/>
                </a:solidFill>
                <a:cs typeface="Arial" charset="0"/>
              </a:rPr>
              <a:t>reconocimiento recíproco de las homologaciones concedidas </a:t>
            </a:r>
            <a:endParaRPr lang="en-US" sz="2000" dirty="0">
              <a:solidFill>
                <a:schemeClr val="bg1"/>
              </a:solidFill>
              <a:cs typeface="Arial" charset="0"/>
            </a:endParaRPr>
          </a:p>
          <a:p>
            <a:pPr algn="l"/>
            <a:r>
              <a:rPr lang="en-US" sz="2000" b="1" dirty="0" err="1">
                <a:solidFill>
                  <a:srgbClr val="FFC000"/>
                </a:solidFill>
                <a:cs typeface="Arial" charset="0"/>
              </a:rPr>
              <a:t>Acuerdo</a:t>
            </a:r>
            <a:r>
              <a:rPr lang="en-US" sz="2000" b="1" dirty="0">
                <a:solidFill>
                  <a:srgbClr val="FFC000"/>
                </a:solidFill>
                <a:cs typeface="Arial" charset="0"/>
              </a:rPr>
              <a:t> de 1998 – </a:t>
            </a:r>
            <a:r>
              <a:rPr lang="es-ES" sz="2000" spc="-100" dirty="0">
                <a:solidFill>
                  <a:schemeClr val="bg1"/>
                </a:solidFill>
                <a:cs typeface="Arial" charset="0"/>
              </a:rPr>
              <a:t>Reglamentos </a:t>
            </a:r>
            <a:r>
              <a:rPr lang="es-ES" sz="2000" spc="-100" dirty="0" err="1">
                <a:solidFill>
                  <a:schemeClr val="bg1"/>
                </a:solidFill>
                <a:cs typeface="Arial" charset="0"/>
              </a:rPr>
              <a:t>Tecnicos</a:t>
            </a:r>
            <a:r>
              <a:rPr lang="es-ES" sz="2000" spc="-100" dirty="0">
                <a:solidFill>
                  <a:schemeClr val="bg1"/>
                </a:solidFill>
                <a:cs typeface="Arial" charset="0"/>
              </a:rPr>
              <a:t> Mundiales (GTR) aplicables a los vehículos de ruedas y a los equipos  - 21 GTR</a:t>
            </a:r>
            <a:endParaRPr lang="en-US" sz="2000" spc="-100" dirty="0">
              <a:solidFill>
                <a:schemeClr val="bg1"/>
              </a:solidFill>
              <a:cs typeface="Arial" charset="0"/>
            </a:endParaRPr>
          </a:p>
        </p:txBody>
      </p:sp>
      <p:sp>
        <p:nvSpPr>
          <p:cNvPr id="4" name="Rounded Rectangle 6">
            <a:extLst>
              <a:ext uri="{FF2B5EF4-FFF2-40B4-BE49-F238E27FC236}">
                <a16:creationId xmlns:a16="http://schemas.microsoft.com/office/drawing/2014/main" id="{C8D5D86D-96E3-0D1C-947F-6910BC0CCE27}"/>
              </a:ext>
            </a:extLst>
          </p:cNvPr>
          <p:cNvSpPr/>
          <p:nvPr/>
        </p:nvSpPr>
        <p:spPr bwMode="auto">
          <a:xfrm>
            <a:off x="3102854" y="4361660"/>
            <a:ext cx="6709988" cy="2088232"/>
          </a:xfrm>
          <a:prstGeom prst="roundRect">
            <a:avLst>
              <a:gd name="adj" fmla="val 15330"/>
            </a:avLst>
          </a:prstGeom>
          <a:ln/>
          <a:effectLst>
            <a:outerShdw blurRad="50800" dist="38100" algn="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r>
              <a:rPr lang="en-US" sz="2000" b="1" dirty="0" err="1">
                <a:solidFill>
                  <a:srgbClr val="FF3300"/>
                </a:solidFill>
                <a:effectLst>
                  <a:outerShdw blurRad="38100" dist="38100" dir="2700000" algn="tl">
                    <a:srgbClr val="000000">
                      <a:alpha val="43137"/>
                    </a:srgbClr>
                  </a:outerShdw>
                </a:effectLst>
                <a:cs typeface="Arial" charset="0"/>
              </a:rPr>
              <a:t>Reglas</a:t>
            </a:r>
            <a:r>
              <a:rPr lang="en-US" sz="2000" b="1" dirty="0">
                <a:solidFill>
                  <a:srgbClr val="FF3300"/>
                </a:solidFill>
                <a:effectLst>
                  <a:outerShdw blurRad="38100" dist="38100" dir="2700000" algn="tl">
                    <a:srgbClr val="000000">
                      <a:alpha val="43137"/>
                    </a:srgbClr>
                  </a:outerShdw>
                </a:effectLst>
                <a:cs typeface="Arial" charset="0"/>
              </a:rPr>
              <a:t>  </a:t>
            </a:r>
            <a:r>
              <a:rPr lang="es-ES" sz="2000" b="1" dirty="0">
                <a:solidFill>
                  <a:srgbClr val="FF3300"/>
                </a:solidFill>
                <a:effectLst>
                  <a:outerShdw blurRad="38100" dist="38100" dir="2700000" algn="tl">
                    <a:srgbClr val="000000">
                      <a:alpha val="43137"/>
                    </a:srgbClr>
                  </a:outerShdw>
                </a:effectLst>
                <a:cs typeface="Arial" charset="0"/>
              </a:rPr>
              <a:t>inspección técnica periódica  </a:t>
            </a:r>
            <a:r>
              <a:rPr lang="es-ES" sz="2000" b="1" dirty="0" err="1">
                <a:solidFill>
                  <a:srgbClr val="FF3300"/>
                </a:solidFill>
                <a:effectLst>
                  <a:outerShdw blurRad="38100" dist="38100" dir="2700000" algn="tl">
                    <a:srgbClr val="000000">
                      <a:alpha val="43137"/>
                    </a:srgbClr>
                  </a:outerShdw>
                </a:effectLst>
                <a:cs typeface="Arial" charset="0"/>
              </a:rPr>
              <a:t>vehiculos</a:t>
            </a:r>
            <a:r>
              <a:rPr lang="es-ES" sz="2000" b="1" dirty="0">
                <a:solidFill>
                  <a:srgbClr val="FF3300"/>
                </a:solidFill>
                <a:effectLst>
                  <a:outerShdw blurRad="38100" dist="38100" dir="2700000" algn="tl">
                    <a:srgbClr val="000000">
                      <a:alpha val="43137"/>
                    </a:srgbClr>
                  </a:outerShdw>
                </a:effectLst>
                <a:cs typeface="Arial" charset="0"/>
              </a:rPr>
              <a:t> en uso </a:t>
            </a:r>
            <a:endParaRPr lang="en-US" sz="2000" b="1" dirty="0">
              <a:solidFill>
                <a:srgbClr val="FF3300"/>
              </a:solidFill>
              <a:effectLst>
                <a:outerShdw blurRad="38100" dist="38100" dir="2700000" algn="tl">
                  <a:srgbClr val="000000">
                    <a:alpha val="43137"/>
                  </a:srgbClr>
                </a:outerShdw>
              </a:effectLst>
              <a:cs typeface="Arial" charset="0"/>
            </a:endParaRPr>
          </a:p>
          <a:p>
            <a:pPr algn="l"/>
            <a:r>
              <a:rPr lang="en-US" sz="2000" b="1" dirty="0" err="1">
                <a:solidFill>
                  <a:srgbClr val="FFC000"/>
                </a:solidFill>
                <a:cs typeface="Arial" charset="0"/>
              </a:rPr>
              <a:t>Acuerdo</a:t>
            </a:r>
            <a:r>
              <a:rPr lang="en-US" sz="2000" b="1" dirty="0">
                <a:solidFill>
                  <a:srgbClr val="FFC000"/>
                </a:solidFill>
                <a:cs typeface="Arial" charset="0"/>
              </a:rPr>
              <a:t> de 1997 – </a:t>
            </a:r>
            <a:r>
              <a:rPr lang="es-ES" sz="2000" dirty="0">
                <a:solidFill>
                  <a:schemeClr val="bg1"/>
                </a:solidFill>
                <a:cs typeface="Arial" charset="0"/>
              </a:rPr>
              <a:t>relativo a la adopción de condiciones uniformes para la inspección técnica periódica de los vehículos de ruedas y el reconocimiento recíproco de las inspecciones (13 Partes Contratantes y 4 Reglas ONU) </a:t>
            </a:r>
            <a:endParaRPr lang="en-US" sz="2000" dirty="0">
              <a:solidFill>
                <a:schemeClr val="bg1"/>
              </a:solidFill>
              <a:cs typeface="Arial" charset="0"/>
            </a:endParaRPr>
          </a:p>
        </p:txBody>
      </p:sp>
      <p:sp>
        <p:nvSpPr>
          <p:cNvPr id="5" name="Rounded Rectangle 7">
            <a:extLst>
              <a:ext uri="{FF2B5EF4-FFF2-40B4-BE49-F238E27FC236}">
                <a16:creationId xmlns:a16="http://schemas.microsoft.com/office/drawing/2014/main" id="{90A8C3EB-B61B-86FB-41EE-3152E70D42F8}"/>
              </a:ext>
            </a:extLst>
          </p:cNvPr>
          <p:cNvSpPr/>
          <p:nvPr/>
        </p:nvSpPr>
        <p:spPr bwMode="auto">
          <a:xfrm>
            <a:off x="2531437" y="4162296"/>
            <a:ext cx="2496277" cy="648072"/>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1400">
              <a:solidFill>
                <a:schemeClr val="tx2"/>
              </a:solidFill>
              <a:latin typeface="Book Antiqua" pitchFamily="18" charset="0"/>
              <a:cs typeface="Arial" charset="0"/>
            </a:endParaRPr>
          </a:p>
        </p:txBody>
      </p:sp>
      <p:sp>
        <p:nvSpPr>
          <p:cNvPr id="14" name="TextBox 3">
            <a:extLst>
              <a:ext uri="{FF2B5EF4-FFF2-40B4-BE49-F238E27FC236}">
                <a16:creationId xmlns:a16="http://schemas.microsoft.com/office/drawing/2014/main" id="{8A9B7DDF-A427-7A2B-16CE-CA948E828401}"/>
              </a:ext>
            </a:extLst>
          </p:cNvPr>
          <p:cNvSpPr txBox="1">
            <a:spLocks noChangeArrowheads="1"/>
          </p:cNvSpPr>
          <p:nvPr/>
        </p:nvSpPr>
        <p:spPr bwMode="auto">
          <a:xfrm>
            <a:off x="2416489" y="1146285"/>
            <a:ext cx="84248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600" b="1" dirty="0">
                <a:solidFill>
                  <a:schemeClr val="tx1"/>
                </a:solidFill>
                <a:latin typeface="Trebuchet MS" pitchFamily="34" charset="0"/>
                <a:cs typeface="Times New Roman" pitchFamily="18" charset="0"/>
              </a:rPr>
              <a:t>Acuerdos administrados por el W.29</a:t>
            </a:r>
            <a:endParaRPr lang="es-ES" sz="3600" dirty="0">
              <a:solidFill>
                <a:schemeClr val="tx1"/>
              </a:solidFill>
              <a:latin typeface="Trebuchet MS" pitchFamily="34" charset="0"/>
            </a:endParaRPr>
          </a:p>
        </p:txBody>
      </p:sp>
    </p:spTree>
    <p:extLst>
      <p:ext uri="{BB962C8B-B14F-4D97-AF65-F5344CB8AC3E}">
        <p14:creationId xmlns:p14="http://schemas.microsoft.com/office/powerpoint/2010/main" val="2049289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654B3A85-D262-2F2B-416F-7F4C58FEA55C}"/>
              </a:ext>
            </a:extLst>
          </p:cNvPr>
          <p:cNvSpPr txBox="1">
            <a:spLocks noChangeArrowheads="1"/>
          </p:cNvSpPr>
          <p:nvPr/>
        </p:nvSpPr>
        <p:spPr bwMode="auto">
          <a:xfrm>
            <a:off x="2378076" y="1676843"/>
            <a:ext cx="84248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200" b="1" dirty="0">
                <a:solidFill>
                  <a:srgbClr val="000000"/>
                </a:solidFill>
                <a:latin typeface="Trebuchet MS" pitchFamily="34" charset="0"/>
                <a:ea typeface="Arial Unicode MS" pitchFamily="34" charset="-128"/>
                <a:cs typeface="Arial Unicode MS" pitchFamily="34" charset="-128"/>
              </a:rPr>
              <a:t>WP.29 Único, Mundial, Transparente y </a:t>
            </a:r>
          </a:p>
          <a:p>
            <a:pPr eaLnBrk="1" hangingPunct="1"/>
            <a:r>
              <a:rPr lang="es-ES" sz="3200" b="1" dirty="0">
                <a:solidFill>
                  <a:srgbClr val="000000"/>
                </a:solidFill>
                <a:latin typeface="Trebuchet MS" pitchFamily="34" charset="0"/>
                <a:ea typeface="Arial Unicode MS" pitchFamily="34" charset="-128"/>
                <a:cs typeface="Arial Unicode MS" pitchFamily="34" charset="-128"/>
              </a:rPr>
              <a:t>Flexible en la aplicación de Reglamentos</a:t>
            </a:r>
            <a:endParaRPr lang="es-ES" dirty="0">
              <a:latin typeface="Trebuchet MS" pitchFamily="34" charset="0"/>
            </a:endParaRPr>
          </a:p>
        </p:txBody>
      </p:sp>
      <p:sp>
        <p:nvSpPr>
          <p:cNvPr id="3" name="TextBox 1">
            <a:extLst>
              <a:ext uri="{FF2B5EF4-FFF2-40B4-BE49-F238E27FC236}">
                <a16:creationId xmlns:a16="http://schemas.microsoft.com/office/drawing/2014/main" id="{29638000-B094-8AF7-AA1B-833D7D062B65}"/>
              </a:ext>
            </a:extLst>
          </p:cNvPr>
          <p:cNvSpPr txBox="1">
            <a:spLocks noChangeArrowheads="1"/>
          </p:cNvSpPr>
          <p:nvPr/>
        </p:nvSpPr>
        <p:spPr bwMode="auto">
          <a:xfrm>
            <a:off x="2378076" y="3429000"/>
            <a:ext cx="853598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buFont typeface="Trebuchet MS" pitchFamily="34" charset="0"/>
              <a:buAutoNum type="arabicPeriod"/>
            </a:pPr>
            <a:r>
              <a:rPr lang="es-ES" sz="2400" b="1" dirty="0">
                <a:solidFill>
                  <a:srgbClr val="000000"/>
                </a:solidFill>
                <a:latin typeface="Trebuchet MS" pitchFamily="34" charset="0"/>
                <a:ea typeface="Arial Unicode MS" pitchFamily="34" charset="-128"/>
                <a:cs typeface="Arial Unicode MS" pitchFamily="34" charset="-128"/>
              </a:rPr>
              <a:t>No existe ningún otro organismo a nivel mundial dedicado a la armonización de los reglamento de vehículos </a:t>
            </a:r>
          </a:p>
          <a:p>
            <a:pPr algn="l" eaLnBrk="1" hangingPunct="1">
              <a:buFont typeface="Trebuchet MS" pitchFamily="34" charset="0"/>
              <a:buAutoNum type="arabicPeriod"/>
            </a:pPr>
            <a:r>
              <a:rPr lang="es-ES" sz="2400" b="1" dirty="0">
                <a:solidFill>
                  <a:srgbClr val="000000"/>
                </a:solidFill>
                <a:latin typeface="Trebuchet MS" pitchFamily="34" charset="0"/>
                <a:ea typeface="Arial Unicode MS" pitchFamily="34" charset="-128"/>
                <a:cs typeface="Arial Unicode MS" pitchFamily="34" charset="-128"/>
              </a:rPr>
              <a:t>Todos los estados de Naciones Unidas pueden participar</a:t>
            </a:r>
          </a:p>
          <a:p>
            <a:pPr algn="l" eaLnBrk="1" hangingPunct="1">
              <a:buFont typeface="Trebuchet MS" pitchFamily="34" charset="0"/>
              <a:buAutoNum type="arabicPeriod"/>
            </a:pPr>
            <a:r>
              <a:rPr lang="es-ES" sz="2400" b="1" dirty="0">
                <a:solidFill>
                  <a:srgbClr val="000000"/>
                </a:solidFill>
                <a:latin typeface="Trebuchet MS" pitchFamily="34" charset="0"/>
                <a:ea typeface="Arial Unicode MS" pitchFamily="34" charset="-128"/>
                <a:cs typeface="Arial Unicode MS" pitchFamily="34" charset="-128"/>
              </a:rPr>
              <a:t>Organizaciones Gubernamentales y </a:t>
            </a:r>
            <a:r>
              <a:rPr lang="es-ES" sz="2400" b="1" dirty="0" err="1">
                <a:solidFill>
                  <a:srgbClr val="000000"/>
                </a:solidFill>
                <a:latin typeface="Trebuchet MS" pitchFamily="34" charset="0"/>
                <a:ea typeface="Arial Unicode MS" pitchFamily="34" charset="-128"/>
                <a:cs typeface="Arial Unicode MS" pitchFamily="34" charset="-128"/>
              </a:rPr>
              <a:t>NGOs</a:t>
            </a:r>
            <a:endParaRPr lang="es-ES" sz="2400" b="1" dirty="0">
              <a:solidFill>
                <a:srgbClr val="000000"/>
              </a:solidFill>
              <a:latin typeface="Trebuchet MS" pitchFamily="34" charset="0"/>
              <a:ea typeface="Arial Unicode MS" pitchFamily="34" charset="-128"/>
              <a:cs typeface="Arial Unicode MS" pitchFamily="34" charset="-128"/>
            </a:endParaRPr>
          </a:p>
          <a:p>
            <a:pPr algn="l" eaLnBrk="1" hangingPunct="1">
              <a:buFont typeface="Trebuchet MS" pitchFamily="34" charset="0"/>
              <a:buAutoNum type="arabicPeriod"/>
            </a:pPr>
            <a:r>
              <a:rPr lang="es-ES" sz="2400" b="1" dirty="0">
                <a:solidFill>
                  <a:srgbClr val="000000"/>
                </a:solidFill>
                <a:latin typeface="Trebuchet MS" pitchFamily="34" charset="0"/>
                <a:ea typeface="Arial Unicode MS" pitchFamily="34" charset="-128"/>
                <a:cs typeface="Arial Unicode MS" pitchFamily="34" charset="-128"/>
              </a:rPr>
              <a:t>Aplicación flexible de los reglamentos adoptados</a:t>
            </a:r>
            <a:endParaRPr lang="en-GB" sz="2400" dirty="0">
              <a:latin typeface="Trebuchet MS" pitchFamily="34" charset="0"/>
            </a:endParaRPr>
          </a:p>
        </p:txBody>
      </p:sp>
    </p:spTree>
    <p:extLst>
      <p:ext uri="{BB962C8B-B14F-4D97-AF65-F5344CB8AC3E}">
        <p14:creationId xmlns:p14="http://schemas.microsoft.com/office/powerpoint/2010/main" val="2492508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7D75A169-043B-F083-BE4E-B806D6DA8200}"/>
              </a:ext>
            </a:extLst>
          </p:cNvPr>
          <p:cNvSpPr txBox="1">
            <a:spLocks noChangeArrowheads="1"/>
          </p:cNvSpPr>
          <p:nvPr/>
        </p:nvSpPr>
        <p:spPr bwMode="auto">
          <a:xfrm>
            <a:off x="2378076" y="1676843"/>
            <a:ext cx="8424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200" b="1" dirty="0">
                <a:solidFill>
                  <a:srgbClr val="000000"/>
                </a:solidFill>
                <a:latin typeface="Trebuchet MS" pitchFamily="34" charset="0"/>
                <a:ea typeface="Arial Unicode MS" pitchFamily="34" charset="-128"/>
                <a:cs typeface="Arial Unicode MS" pitchFamily="34" charset="-128"/>
              </a:rPr>
              <a:t>Acuerdo de 1958: Partes Contratantes</a:t>
            </a:r>
            <a:endParaRPr lang="es-ES" dirty="0">
              <a:latin typeface="Trebuchet MS" pitchFamily="34" charset="0"/>
            </a:endParaRPr>
          </a:p>
        </p:txBody>
      </p:sp>
      <p:pic>
        <p:nvPicPr>
          <p:cNvPr id="3" name="Picture 3" descr="C:\Users\Dagan\Documents\temp\1958.jpg">
            <a:extLst>
              <a:ext uri="{FF2B5EF4-FFF2-40B4-BE49-F238E27FC236}">
                <a16:creationId xmlns:a16="http://schemas.microsoft.com/office/drawing/2014/main" id="{B88AE01E-54BB-5E86-3AB7-9E6B6AD1BD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9910" y="2259773"/>
            <a:ext cx="6337300" cy="445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997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5A3A88FB-2F27-1209-4693-914883275CC2}"/>
              </a:ext>
            </a:extLst>
          </p:cNvPr>
          <p:cNvSpPr txBox="1">
            <a:spLocks noChangeArrowheads="1"/>
          </p:cNvSpPr>
          <p:nvPr/>
        </p:nvSpPr>
        <p:spPr bwMode="auto">
          <a:xfrm>
            <a:off x="2035968" y="1268078"/>
            <a:ext cx="84248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200" b="1" dirty="0">
                <a:solidFill>
                  <a:srgbClr val="000000"/>
                </a:solidFill>
                <a:latin typeface="Trebuchet MS" pitchFamily="34" charset="0"/>
                <a:ea typeface="Arial Unicode MS" pitchFamily="34" charset="-128"/>
                <a:cs typeface="Arial Unicode MS" pitchFamily="34" charset="-128"/>
              </a:rPr>
              <a:t>Acuerdo de 1958  - La Revisión 3 entró en vigor el 14 de septiembre de 2017(1)</a:t>
            </a:r>
            <a:endParaRPr lang="es-ES" dirty="0">
              <a:latin typeface="Trebuchet MS" pitchFamily="34" charset="0"/>
            </a:endParaRPr>
          </a:p>
        </p:txBody>
      </p:sp>
      <p:sp>
        <p:nvSpPr>
          <p:cNvPr id="3" name="TextBox 6">
            <a:extLst>
              <a:ext uri="{FF2B5EF4-FFF2-40B4-BE49-F238E27FC236}">
                <a16:creationId xmlns:a16="http://schemas.microsoft.com/office/drawing/2014/main" id="{F7776358-E517-D867-9744-F35EA7ABFF6E}"/>
              </a:ext>
            </a:extLst>
          </p:cNvPr>
          <p:cNvSpPr txBox="1">
            <a:spLocks noChangeArrowheads="1"/>
          </p:cNvSpPr>
          <p:nvPr/>
        </p:nvSpPr>
        <p:spPr bwMode="auto">
          <a:xfrm>
            <a:off x="2323306" y="2296039"/>
            <a:ext cx="8137525" cy="441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5113" indent="-265113" eaLnBrk="0" hangingPunct="0">
              <a:tabLst>
                <a:tab pos="265113" algn="l"/>
              </a:tabLst>
              <a:defRPr sz="1400">
                <a:solidFill>
                  <a:schemeClr val="tx2"/>
                </a:solidFill>
                <a:latin typeface="Book Antiqua" pitchFamily="18" charset="0"/>
                <a:cs typeface="Arial" pitchFamily="34" charset="0"/>
              </a:defRPr>
            </a:lvl1pPr>
            <a:lvl2pPr marL="742950" indent="-285750" eaLnBrk="0" hangingPunct="0">
              <a:tabLst>
                <a:tab pos="265113" algn="l"/>
              </a:tabLst>
              <a:defRPr sz="1400">
                <a:solidFill>
                  <a:schemeClr val="tx2"/>
                </a:solidFill>
                <a:latin typeface="Book Antiqua" pitchFamily="18" charset="0"/>
                <a:cs typeface="Arial" pitchFamily="34" charset="0"/>
              </a:defRPr>
            </a:lvl2pPr>
            <a:lvl3pPr marL="1143000" indent="-228600" eaLnBrk="0" hangingPunct="0">
              <a:tabLst>
                <a:tab pos="265113" algn="l"/>
              </a:tabLst>
              <a:defRPr sz="1400">
                <a:solidFill>
                  <a:schemeClr val="tx2"/>
                </a:solidFill>
                <a:latin typeface="Book Antiqua" pitchFamily="18" charset="0"/>
                <a:cs typeface="Arial" pitchFamily="34" charset="0"/>
              </a:defRPr>
            </a:lvl3pPr>
            <a:lvl4pPr marL="1600200" indent="-228600" eaLnBrk="0" hangingPunct="0">
              <a:tabLst>
                <a:tab pos="265113" algn="l"/>
              </a:tabLst>
              <a:defRPr sz="1400">
                <a:solidFill>
                  <a:schemeClr val="tx2"/>
                </a:solidFill>
                <a:latin typeface="Book Antiqua" pitchFamily="18" charset="0"/>
                <a:cs typeface="Arial" pitchFamily="34" charset="0"/>
              </a:defRPr>
            </a:lvl4pPr>
            <a:lvl5pPr marL="2057400" indent="-228600" eaLnBrk="0" hangingPunct="0">
              <a:tabLst>
                <a:tab pos="265113" algn="l"/>
              </a:tabLst>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9pPr>
          </a:lstStyle>
          <a:p>
            <a:pPr algn="l" eaLnBrk="1" hangingPunct="1">
              <a:lnSpc>
                <a:spcPct val="110000"/>
              </a:lnSpc>
            </a:pPr>
            <a:r>
              <a:rPr lang="es-ES" sz="1800" b="1" dirty="0">
                <a:solidFill>
                  <a:schemeClr val="tx1"/>
                </a:solidFill>
                <a:latin typeface="Trebuchet MS" pitchFamily="34" charset="0"/>
              </a:rPr>
              <a:t>Prescripciones esenciales</a:t>
            </a:r>
            <a:r>
              <a:rPr lang="es-ES" sz="1800" dirty="0">
                <a:solidFill>
                  <a:schemeClr val="tx1"/>
                </a:solidFill>
                <a:latin typeface="Trebuchet MS" pitchFamily="34" charset="0"/>
              </a:rPr>
              <a:t>:</a:t>
            </a:r>
          </a:p>
          <a:p>
            <a:pPr marL="285750" indent="-285750" eaLnBrk="1" hangingPunct="1">
              <a:buFont typeface="Wingdings" panose="05000000000000000000" pitchFamily="2" charset="2"/>
              <a:buChar char="q"/>
            </a:pPr>
            <a:r>
              <a:rPr lang="es-ES" sz="1800" b="1" dirty="0">
                <a:solidFill>
                  <a:schemeClr val="tx1"/>
                </a:solidFill>
                <a:latin typeface="Trebuchet MS" pitchFamily="34" charset="0"/>
              </a:rPr>
              <a:t>Las Partes Contratantes pueden, cuando acceden al acuerdo, obligarse a aplicar alguno(s) o ningún Reglamento ONU</a:t>
            </a:r>
          </a:p>
          <a:p>
            <a:pPr marL="285750" indent="-285750" eaLnBrk="1" hangingPunct="1">
              <a:buFont typeface="Wingdings" panose="05000000000000000000" pitchFamily="2" charset="2"/>
              <a:buChar char="q"/>
            </a:pPr>
            <a:r>
              <a:rPr lang="es-ES" sz="1800" dirty="0">
                <a:solidFill>
                  <a:schemeClr val="tx1"/>
                </a:solidFill>
                <a:latin typeface="Trebuchet MS" pitchFamily="34" charset="0"/>
              </a:rPr>
              <a:t>Los países pueden aplicar los Reglamentos ONU como alternativa a sus reglamentaciones nacionales manteniendo la norma nacional</a:t>
            </a:r>
          </a:p>
          <a:p>
            <a:pPr marL="0" indent="0" eaLnBrk="1" hangingPunct="1"/>
            <a:endParaRPr lang="es-ES" sz="1800" b="1" dirty="0">
              <a:solidFill>
                <a:schemeClr val="tx1"/>
              </a:solidFill>
              <a:latin typeface="Trebuchet MS" pitchFamily="34" charset="0"/>
            </a:endParaRPr>
          </a:p>
          <a:p>
            <a:pPr algn="l" eaLnBrk="1" hangingPunct="1">
              <a:lnSpc>
                <a:spcPct val="120000"/>
              </a:lnSpc>
            </a:pPr>
            <a:r>
              <a:rPr lang="es-ES" sz="1800" b="1" dirty="0">
                <a:solidFill>
                  <a:schemeClr val="tx1"/>
                </a:solidFill>
                <a:latin typeface="Trebuchet MS" pitchFamily="34" charset="0"/>
              </a:rPr>
              <a:t>Los Reglamentos ONU (tecnológicamente neutros no favorecen ninguna tecnología) incluyen</a:t>
            </a:r>
            <a:r>
              <a:rPr lang="es-ES" sz="1800" dirty="0">
                <a:solidFill>
                  <a:schemeClr val="tx1"/>
                </a:solidFill>
                <a:latin typeface="Trebuchet MS" pitchFamily="34" charset="0"/>
              </a:rPr>
              <a:t> :</a:t>
            </a:r>
          </a:p>
          <a:p>
            <a:pPr marL="285750" indent="-285750" eaLnBrk="1" hangingPunct="1">
              <a:lnSpc>
                <a:spcPct val="120000"/>
              </a:lnSpc>
              <a:buFont typeface="Wingdings" panose="05000000000000000000" pitchFamily="2" charset="2"/>
              <a:buChar char="q"/>
            </a:pPr>
            <a:r>
              <a:rPr lang="es-ES" sz="1800" dirty="0">
                <a:solidFill>
                  <a:schemeClr val="tx1"/>
                </a:solidFill>
                <a:latin typeface="Trebuchet MS" pitchFamily="34" charset="0"/>
              </a:rPr>
              <a:t>Prescripciones técnicas que deben ser cumplidas</a:t>
            </a:r>
          </a:p>
          <a:p>
            <a:pPr marL="285750" indent="-285750" eaLnBrk="1" hangingPunct="1">
              <a:lnSpc>
                <a:spcPct val="120000"/>
              </a:lnSpc>
              <a:buFont typeface="Wingdings" panose="05000000000000000000" pitchFamily="2" charset="2"/>
              <a:buChar char="q"/>
            </a:pPr>
            <a:r>
              <a:rPr lang="es-ES" sz="1800" dirty="0">
                <a:solidFill>
                  <a:schemeClr val="tx1"/>
                </a:solidFill>
                <a:latin typeface="Trebuchet MS" pitchFamily="34" charset="0"/>
              </a:rPr>
              <a:t>Método de ensayo</a:t>
            </a:r>
          </a:p>
          <a:p>
            <a:pPr marL="285750" indent="-285750" eaLnBrk="1" hangingPunct="1">
              <a:lnSpc>
                <a:spcPct val="120000"/>
              </a:lnSpc>
              <a:buFont typeface="Wingdings" panose="05000000000000000000" pitchFamily="2" charset="2"/>
              <a:buChar char="q"/>
            </a:pPr>
            <a:r>
              <a:rPr lang="es-ES" sz="1800" dirty="0">
                <a:solidFill>
                  <a:schemeClr val="tx1"/>
                </a:solidFill>
                <a:latin typeface="Trebuchet MS" pitchFamily="34" charset="0"/>
              </a:rPr>
              <a:t>Condiciones (requisitos de funcionamiento) para conceder la homologación (valores límites)</a:t>
            </a:r>
          </a:p>
          <a:p>
            <a:pPr marL="285750" indent="-285750" eaLnBrk="1" hangingPunct="1">
              <a:lnSpc>
                <a:spcPct val="120000"/>
              </a:lnSpc>
              <a:buFont typeface="Wingdings" panose="05000000000000000000" pitchFamily="2" charset="2"/>
              <a:buChar char="q"/>
            </a:pPr>
            <a:r>
              <a:rPr lang="es-ES" sz="1800" dirty="0">
                <a:solidFill>
                  <a:schemeClr val="tx1"/>
                </a:solidFill>
                <a:latin typeface="Trebuchet MS" pitchFamily="34" charset="0"/>
              </a:rPr>
              <a:t>Prescripciones para el reconocimiento recíproco de las homologaciones:</a:t>
            </a:r>
          </a:p>
          <a:p>
            <a:pPr marL="285750" indent="-285750" eaLnBrk="1" hangingPunct="1">
              <a:lnSpc>
                <a:spcPct val="120000"/>
              </a:lnSpc>
              <a:buFont typeface="Wingdings" panose="05000000000000000000" pitchFamily="2" charset="2"/>
              <a:buChar char="q"/>
            </a:pPr>
            <a:r>
              <a:rPr lang="es-ES" sz="1800" dirty="0">
                <a:solidFill>
                  <a:schemeClr val="tx1"/>
                </a:solidFill>
                <a:latin typeface="Trebuchet MS" pitchFamily="34" charset="0"/>
              </a:rPr>
              <a:t>Prescripciones para la conformidad de la producción</a:t>
            </a:r>
          </a:p>
        </p:txBody>
      </p:sp>
    </p:spTree>
    <p:extLst>
      <p:ext uri="{BB962C8B-B14F-4D97-AF65-F5344CB8AC3E}">
        <p14:creationId xmlns:p14="http://schemas.microsoft.com/office/powerpoint/2010/main" val="3516450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itle 1">
            <a:extLst>
              <a:ext uri="{FF2B5EF4-FFF2-40B4-BE49-F238E27FC236}">
                <a16:creationId xmlns:a16="http://schemas.microsoft.com/office/drawing/2014/main" id="{E56EE1B0-362A-2099-EDDD-75D986E2BB5D}"/>
              </a:ext>
            </a:extLst>
          </p:cNvPr>
          <p:cNvSpPr txBox="1">
            <a:spLocks/>
          </p:cNvSpPr>
          <p:nvPr/>
        </p:nvSpPr>
        <p:spPr>
          <a:xfrm>
            <a:off x="2340049" y="1800247"/>
            <a:ext cx="8353425" cy="86518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000000"/>
                </a:solidFill>
                <a:latin typeface="Trebuchet MS" pitchFamily="34" charset="0"/>
                <a:ea typeface="Arial Unicode MS" pitchFamily="34" charset="-128"/>
                <a:cs typeface="Arial Unicode MS" pitchFamily="34" charset="-128"/>
              </a:rPr>
              <a:t>Acuerdo de 1958  - La Revisión 3 (2)</a:t>
            </a:r>
          </a:p>
          <a:p>
            <a:endParaRPr lang="es-ES" sz="2400" b="1" dirty="0">
              <a:solidFill>
                <a:srgbClr val="000000"/>
              </a:solidFill>
              <a:latin typeface="Trebuchet MS" pitchFamily="34" charset="0"/>
              <a:ea typeface="Arial Unicode MS" pitchFamily="34" charset="-128"/>
              <a:cs typeface="Arial Unicode MS" pitchFamily="34" charset="-128"/>
            </a:endParaRPr>
          </a:p>
          <a:p>
            <a:endParaRPr lang="es-ES" sz="2400" b="1" dirty="0">
              <a:solidFill>
                <a:srgbClr val="000000"/>
              </a:solidFill>
              <a:latin typeface="Trebuchet MS" pitchFamily="34" charset="0"/>
              <a:ea typeface="Arial Unicode MS" pitchFamily="34" charset="-128"/>
              <a:cs typeface="Arial Unicode MS" pitchFamily="34" charset="-128"/>
            </a:endParaRPr>
          </a:p>
          <a:p>
            <a:endParaRPr lang="en-GB" sz="2000" dirty="0">
              <a:solidFill>
                <a:srgbClr val="3366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EAA6793-516C-7376-B0E6-D317882F6137}"/>
              </a:ext>
            </a:extLst>
          </p:cNvPr>
          <p:cNvSpPr>
            <a:spLocks noGrp="1"/>
          </p:cNvSpPr>
          <p:nvPr>
            <p:ph idx="1"/>
          </p:nvPr>
        </p:nvSpPr>
        <p:spPr>
          <a:xfrm>
            <a:off x="2263140" y="2032635"/>
            <a:ext cx="7924800" cy="5495925"/>
          </a:xfrm>
        </p:spPr>
        <p:txBody>
          <a:bodyPr>
            <a:normAutofit fontScale="55000" lnSpcReduction="20000"/>
          </a:bodyPr>
          <a:lstStyle/>
          <a:p>
            <a:pPr marL="0" indent="0">
              <a:buNone/>
            </a:pPr>
            <a:endParaRPr lang="en-US" sz="2400" b="1" dirty="0"/>
          </a:p>
          <a:p>
            <a:pPr marL="0" indent="0">
              <a:buNone/>
            </a:pPr>
            <a:r>
              <a:rPr lang="es-ES" sz="3800" dirty="0"/>
              <a:t>Principio de reconocimiento mutuo de las homologaciones:</a:t>
            </a:r>
          </a:p>
          <a:p>
            <a:pPr marL="0" indent="0">
              <a:buNone/>
            </a:pPr>
            <a:endParaRPr lang="es-ES" sz="2900" dirty="0"/>
          </a:p>
          <a:p>
            <a:pPr marL="534988" indent="-534988">
              <a:spcAft>
                <a:spcPts val="1200"/>
              </a:spcAft>
              <a:buFont typeface="Wingdings" panose="05000000000000000000" pitchFamily="2" charset="2"/>
              <a:buChar char="q"/>
            </a:pPr>
            <a:r>
              <a:rPr lang="es-ES" sz="3200" dirty="0">
                <a:latin typeface="Arial" panose="020B0604020202020204" pitchFamily="34" charset="0"/>
                <a:cs typeface="Arial" panose="020B0604020202020204" pitchFamily="34" charset="0"/>
              </a:rPr>
              <a:t>Todas las PC que apliquen un Reglamento deben aceptar las homologaciones basadas en la última versión de ese Reglamento.</a:t>
            </a:r>
          </a:p>
          <a:p>
            <a:pPr marL="534988" indent="-534988">
              <a:lnSpc>
                <a:spcPct val="80000"/>
              </a:lnSpc>
              <a:spcAft>
                <a:spcPts val="1200"/>
              </a:spcAft>
              <a:buFont typeface="Wingdings" panose="05000000000000000000" pitchFamily="2" charset="2"/>
              <a:buChar char="q"/>
            </a:pPr>
            <a:r>
              <a:rPr lang="es-ES" sz="3200" dirty="0">
                <a:latin typeface="Arial" panose="020B0604020202020204" pitchFamily="34" charset="0"/>
                <a:cs typeface="Arial" panose="020B0604020202020204" pitchFamily="34" charset="0"/>
              </a:rPr>
              <a:t>Un PC que aplique un Reglamento de las Naciones Unidas puede expedir homologaciones en conformidad con las versiones anteriores del Reglamento</a:t>
            </a:r>
          </a:p>
          <a:p>
            <a:pPr marL="534988" indent="-534988">
              <a:lnSpc>
                <a:spcPct val="80000"/>
              </a:lnSpc>
              <a:spcAft>
                <a:spcPts val="1200"/>
              </a:spcAft>
              <a:buFont typeface="Wingdings" panose="05000000000000000000" pitchFamily="2" charset="2"/>
              <a:buChar char="q"/>
            </a:pPr>
            <a:r>
              <a:rPr lang="es-ES" sz="3200" dirty="0">
                <a:latin typeface="Arial" panose="020B0604020202020204" pitchFamily="34" charset="0"/>
                <a:cs typeface="Arial" panose="020B0604020202020204" pitchFamily="34" charset="0"/>
              </a:rPr>
              <a:t>Sin embargo, otras PC que apliquen el Reglamento tendrán la posibilidad, pero no están obligadas, a aceptar tales homologaciones</a:t>
            </a:r>
          </a:p>
          <a:p>
            <a:pPr marL="534988" indent="-534988">
              <a:spcAft>
                <a:spcPts val="1200"/>
              </a:spcAft>
              <a:buFont typeface="Wingdings" panose="05000000000000000000" pitchFamily="2" charset="2"/>
              <a:buChar char="q"/>
            </a:pPr>
            <a:r>
              <a:rPr lang="es-ES" sz="3200" dirty="0">
                <a:latin typeface="Arial" panose="020B0604020202020204" pitchFamily="34" charset="0"/>
                <a:cs typeface="Arial" panose="020B0604020202020204" pitchFamily="34" charset="0"/>
              </a:rPr>
              <a:t>Todas las CPS que apliquen un Reglamento de las Naciones Unidas tienen derecho a participar en la preparación y votación de futuras enmiendas a ese Reglamento de las Naciones Unidas</a:t>
            </a:r>
            <a:r>
              <a:rPr lang="en-US" sz="3200" dirty="0">
                <a:latin typeface="Arial" panose="020B0604020202020204" pitchFamily="34" charset="0"/>
                <a:cs typeface="Arial" panose="020B0604020202020204" pitchFamily="34" charset="0"/>
              </a:rPr>
              <a:t>. </a:t>
            </a:r>
          </a:p>
          <a:p>
            <a:pPr>
              <a:buFontTx/>
              <a:buNone/>
            </a:pPr>
            <a:endParaRPr lang="en-GB" sz="2900" dirty="0"/>
          </a:p>
          <a:p>
            <a:pPr marL="0" indent="0">
              <a:buNone/>
            </a:pPr>
            <a:endParaRPr lang="es-ES" sz="2900" dirty="0"/>
          </a:p>
          <a:p>
            <a:pPr marL="0" indent="0">
              <a:buNone/>
            </a:pPr>
            <a:endParaRPr lang="es-ES" sz="2900" dirty="0"/>
          </a:p>
          <a:p>
            <a:pPr marL="0" indent="0">
              <a:buNone/>
            </a:pPr>
            <a:br>
              <a:rPr lang="es-ES" sz="2400" dirty="0"/>
            </a:br>
            <a:endParaRPr lang="es-ES" sz="2400" dirty="0"/>
          </a:p>
        </p:txBody>
      </p:sp>
    </p:spTree>
    <p:extLst>
      <p:ext uri="{BB962C8B-B14F-4D97-AF65-F5344CB8AC3E}">
        <p14:creationId xmlns:p14="http://schemas.microsoft.com/office/powerpoint/2010/main" val="2083106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FEA2E37D-5978-135F-9904-01D77C9B3300}"/>
              </a:ext>
            </a:extLst>
          </p:cNvPr>
          <p:cNvSpPr txBox="1">
            <a:spLocks noChangeArrowheads="1"/>
          </p:cNvSpPr>
          <p:nvPr/>
        </p:nvSpPr>
        <p:spPr bwMode="auto">
          <a:xfrm>
            <a:off x="2203451" y="1676843"/>
            <a:ext cx="8424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200" b="1" dirty="0">
                <a:solidFill>
                  <a:srgbClr val="000000"/>
                </a:solidFill>
                <a:latin typeface="Trebuchet MS" pitchFamily="34" charset="0"/>
                <a:ea typeface="Arial Unicode MS" pitchFamily="34" charset="-128"/>
                <a:cs typeface="Arial Unicode MS" pitchFamily="34" charset="-128"/>
              </a:rPr>
              <a:t>Ventajas de acceder al Acuerdo (1) </a:t>
            </a:r>
            <a:endParaRPr lang="es-ES" dirty="0">
              <a:latin typeface="Trebuchet MS" pitchFamily="34" charset="0"/>
            </a:endParaRPr>
          </a:p>
        </p:txBody>
      </p:sp>
      <p:sp>
        <p:nvSpPr>
          <p:cNvPr id="3" name="TextBox 2">
            <a:extLst>
              <a:ext uri="{FF2B5EF4-FFF2-40B4-BE49-F238E27FC236}">
                <a16:creationId xmlns:a16="http://schemas.microsoft.com/office/drawing/2014/main" id="{963D7F7F-65ED-3316-62C9-1204D81DCF07}"/>
              </a:ext>
            </a:extLst>
          </p:cNvPr>
          <p:cNvSpPr txBox="1"/>
          <p:nvPr/>
        </p:nvSpPr>
        <p:spPr>
          <a:xfrm>
            <a:off x="2203451" y="2261043"/>
            <a:ext cx="8137525" cy="3737946"/>
          </a:xfrm>
          <a:prstGeom prst="rect">
            <a:avLst/>
          </a:prstGeom>
          <a:noFill/>
        </p:spPr>
        <p:txBody>
          <a:bodyPr>
            <a:spAutoFit/>
          </a:bodyPr>
          <a:lstStyle/>
          <a:p>
            <a:pPr marL="228600" indent="-228600">
              <a:lnSpc>
                <a:spcPct val="150000"/>
              </a:lnSpc>
              <a:buFontTx/>
              <a:buChar char="•"/>
              <a:tabLst>
                <a:tab pos="450850" algn="l"/>
              </a:tabLst>
              <a:defRPr/>
            </a:pPr>
            <a:r>
              <a:rPr lang="es-ES" sz="2000" b="1" dirty="0">
                <a:latin typeface="+mj-lt"/>
                <a:cs typeface="Arial" charset="0"/>
              </a:rPr>
              <a:t>Participación en el proceso técnico de elaboración de los Reglamentos ONU</a:t>
            </a:r>
          </a:p>
          <a:p>
            <a:pPr marL="228600" indent="-228600">
              <a:lnSpc>
                <a:spcPct val="150000"/>
              </a:lnSpc>
              <a:buFontTx/>
              <a:buChar char="•"/>
              <a:tabLst>
                <a:tab pos="450850" algn="l"/>
              </a:tabLst>
              <a:defRPr/>
            </a:pPr>
            <a:r>
              <a:rPr lang="es-ES" sz="2000" b="1" dirty="0">
                <a:latin typeface="+mj-lt"/>
                <a:cs typeface="Arial" charset="0"/>
              </a:rPr>
              <a:t>Posibilidad de otorgar homologaciones, de los Reglamentos ONU que el país aplica, a los fabricantes nacionales sin necesidad de ir a otros países.</a:t>
            </a:r>
          </a:p>
          <a:p>
            <a:pPr marL="228600" indent="-228600">
              <a:lnSpc>
                <a:spcPct val="150000"/>
              </a:lnSpc>
              <a:buFontTx/>
              <a:buChar char="•"/>
              <a:tabLst>
                <a:tab pos="450850" algn="l"/>
              </a:tabLst>
              <a:defRPr/>
            </a:pPr>
            <a:r>
              <a:rPr lang="es-ES" sz="2000" b="1" dirty="0">
                <a:latin typeface="+mj-lt"/>
                <a:cs typeface="Arial" charset="0"/>
              </a:rPr>
              <a:t>RECONOCIMIENTO RECÍPROCO: Las homologaciones son aceptadas por las otras Partes que aplican el mismo Reglamento ONU</a:t>
            </a:r>
          </a:p>
          <a:p>
            <a:pPr marL="228600" indent="-228600">
              <a:lnSpc>
                <a:spcPct val="150000"/>
              </a:lnSpc>
              <a:buFontTx/>
              <a:buChar char="•"/>
              <a:tabLst>
                <a:tab pos="450850" algn="l"/>
              </a:tabLst>
              <a:defRPr/>
            </a:pPr>
            <a:r>
              <a:rPr lang="es-ES" sz="2000" b="1" dirty="0">
                <a:latin typeface="+mj-lt"/>
                <a:cs typeface="Arial" charset="0"/>
              </a:rPr>
              <a:t>Facilita la exportación de vehículos y partes a otros países (La Unión Europea utiliza una referencia directa a los Reglamentos ONU)</a:t>
            </a:r>
          </a:p>
          <a:p>
            <a:pPr marL="228600" indent="-228600">
              <a:lnSpc>
                <a:spcPct val="150000"/>
              </a:lnSpc>
              <a:buFontTx/>
              <a:buChar char="•"/>
              <a:tabLst>
                <a:tab pos="450850" algn="l"/>
              </a:tabLst>
              <a:defRPr/>
            </a:pPr>
            <a:r>
              <a:rPr lang="es-ES" sz="2000" b="1" dirty="0">
                <a:latin typeface="+mj-lt"/>
                <a:cs typeface="Arial" charset="0"/>
              </a:rPr>
              <a:t>Se aumenta la seguridad de los vehículos al más alto nivel</a:t>
            </a:r>
          </a:p>
        </p:txBody>
      </p:sp>
    </p:spTree>
    <p:extLst>
      <p:ext uri="{BB962C8B-B14F-4D97-AF65-F5344CB8AC3E}">
        <p14:creationId xmlns:p14="http://schemas.microsoft.com/office/powerpoint/2010/main" val="378992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6C052E07-DF86-4D48-C5D5-74611B0AF6B7}"/>
              </a:ext>
            </a:extLst>
          </p:cNvPr>
          <p:cNvSpPr txBox="1">
            <a:spLocks noChangeArrowheads="1"/>
          </p:cNvSpPr>
          <p:nvPr/>
        </p:nvSpPr>
        <p:spPr bwMode="auto">
          <a:xfrm>
            <a:off x="2111216" y="1384743"/>
            <a:ext cx="8424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200" b="1" dirty="0">
                <a:solidFill>
                  <a:srgbClr val="000000"/>
                </a:solidFill>
                <a:latin typeface="Trebuchet MS" pitchFamily="34" charset="0"/>
                <a:ea typeface="Arial Unicode MS" pitchFamily="34" charset="-128"/>
                <a:cs typeface="Arial Unicode MS" pitchFamily="34" charset="-128"/>
              </a:rPr>
              <a:t>Acuerdo de 1998 (1)</a:t>
            </a:r>
            <a:endParaRPr lang="es-ES" dirty="0">
              <a:latin typeface="Trebuchet MS" pitchFamily="34" charset="0"/>
            </a:endParaRPr>
          </a:p>
        </p:txBody>
      </p:sp>
      <p:sp>
        <p:nvSpPr>
          <p:cNvPr id="3" name="TextBox 2">
            <a:extLst>
              <a:ext uri="{FF2B5EF4-FFF2-40B4-BE49-F238E27FC236}">
                <a16:creationId xmlns:a16="http://schemas.microsoft.com/office/drawing/2014/main" id="{8CF8508D-1CB7-9996-5314-93E4B82A2CA3}"/>
              </a:ext>
            </a:extLst>
          </p:cNvPr>
          <p:cNvSpPr txBox="1"/>
          <p:nvPr/>
        </p:nvSpPr>
        <p:spPr>
          <a:xfrm>
            <a:off x="2017079" y="1953090"/>
            <a:ext cx="8407400" cy="3737946"/>
          </a:xfrm>
          <a:prstGeom prst="rect">
            <a:avLst/>
          </a:prstGeom>
          <a:noFill/>
        </p:spPr>
        <p:txBody>
          <a:bodyPr>
            <a:spAutoFit/>
          </a:bodyPr>
          <a:lstStyle/>
          <a:p>
            <a:pPr marL="285750" indent="-285750">
              <a:lnSpc>
                <a:spcPct val="150000"/>
              </a:lnSpc>
              <a:buFont typeface="Arial" panose="020B0604020202020204" pitchFamily="34" charset="0"/>
              <a:buChar char="•"/>
              <a:defRPr/>
            </a:pPr>
            <a:r>
              <a:rPr lang="es-ES" sz="2000" b="1" dirty="0">
                <a:latin typeface="+mj-lt"/>
              </a:rPr>
              <a:t>Los GTR de la ONU se desarrollan al más alto nivel existente</a:t>
            </a:r>
          </a:p>
          <a:p>
            <a:pPr marL="285750" indent="-285750">
              <a:lnSpc>
                <a:spcPct val="150000"/>
              </a:lnSpc>
              <a:buFont typeface="Arial" panose="020B0604020202020204" pitchFamily="34" charset="0"/>
              <a:buChar char="•"/>
              <a:defRPr/>
            </a:pPr>
            <a:r>
              <a:rPr lang="es-ES" sz="2000" b="1" dirty="0">
                <a:latin typeface="+mj-lt"/>
              </a:rPr>
              <a:t> Aprobada por unanimidad por su Comité Ejecutivo (AC.3)</a:t>
            </a:r>
          </a:p>
          <a:p>
            <a:pPr marL="285750" indent="-285750">
              <a:lnSpc>
                <a:spcPct val="150000"/>
              </a:lnSpc>
              <a:buFont typeface="Arial" panose="020B0604020202020204" pitchFamily="34" charset="0"/>
              <a:buChar char="•"/>
              <a:defRPr/>
            </a:pPr>
            <a:r>
              <a:rPr lang="es-ES" sz="2000" b="1" dirty="0">
                <a:latin typeface="+mj-lt"/>
              </a:rPr>
              <a:t>Obligación de iniciar el procedimiento de transposición al derecho nacional o     autonómico</a:t>
            </a:r>
          </a:p>
          <a:p>
            <a:pPr marL="285750" indent="-285750">
              <a:lnSpc>
                <a:spcPct val="150000"/>
              </a:lnSpc>
              <a:buFont typeface="Arial" panose="020B0604020202020204" pitchFamily="34" charset="0"/>
              <a:buChar char="•"/>
              <a:defRPr/>
            </a:pPr>
            <a:r>
              <a:rPr lang="es-ES" sz="2000" b="1" dirty="0">
                <a:latin typeface="+mj-lt"/>
              </a:rPr>
              <a:t>Una Parte Contratante puede decidir no transponer el UN GTR o transponerlo con modificaciones.</a:t>
            </a:r>
          </a:p>
          <a:p>
            <a:pPr marL="285750" indent="-285750">
              <a:lnSpc>
                <a:spcPct val="150000"/>
              </a:lnSpc>
              <a:buFont typeface="Arial" panose="020B0604020202020204" pitchFamily="34" charset="0"/>
              <a:buChar char="•"/>
              <a:defRPr/>
            </a:pPr>
            <a:r>
              <a:rPr lang="es-ES" sz="2000" b="1" dirty="0">
                <a:latin typeface="+mj-lt"/>
              </a:rPr>
              <a:t>Las Partes Contratantes pueden decidir suspender la aplicación de los GTR de la ONU </a:t>
            </a:r>
            <a:endParaRPr lang="en-US" sz="2000" b="1" dirty="0">
              <a:latin typeface="+mj-lt"/>
            </a:endParaRPr>
          </a:p>
        </p:txBody>
      </p:sp>
    </p:spTree>
    <p:extLst>
      <p:ext uri="{BB962C8B-B14F-4D97-AF65-F5344CB8AC3E}">
        <p14:creationId xmlns:p14="http://schemas.microsoft.com/office/powerpoint/2010/main" val="1571478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2C6197C3-146C-1690-0E8B-5B00A76C12A4}"/>
              </a:ext>
            </a:extLst>
          </p:cNvPr>
          <p:cNvSpPr txBox="1">
            <a:spLocks noChangeArrowheads="1"/>
          </p:cNvSpPr>
          <p:nvPr/>
        </p:nvSpPr>
        <p:spPr bwMode="auto">
          <a:xfrm>
            <a:off x="2111216" y="1336058"/>
            <a:ext cx="8424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200" b="1" dirty="0">
                <a:solidFill>
                  <a:srgbClr val="000000"/>
                </a:solidFill>
                <a:latin typeface="Trebuchet MS" pitchFamily="34" charset="0"/>
                <a:ea typeface="Arial Unicode MS" pitchFamily="34" charset="-128"/>
                <a:cs typeface="Arial Unicode MS" pitchFamily="34" charset="-128"/>
              </a:rPr>
              <a:t>Acuerdo de 1998 (2)</a:t>
            </a:r>
            <a:endParaRPr lang="es-ES" dirty="0">
              <a:latin typeface="Trebuchet MS" pitchFamily="34" charset="0"/>
            </a:endParaRPr>
          </a:p>
        </p:txBody>
      </p:sp>
      <p:sp>
        <p:nvSpPr>
          <p:cNvPr id="3" name="TextBox 6">
            <a:extLst>
              <a:ext uri="{FF2B5EF4-FFF2-40B4-BE49-F238E27FC236}">
                <a16:creationId xmlns:a16="http://schemas.microsoft.com/office/drawing/2014/main" id="{E8AFF8F7-CB3A-7692-2520-F043CFA71160}"/>
              </a:ext>
            </a:extLst>
          </p:cNvPr>
          <p:cNvSpPr txBox="1">
            <a:spLocks noChangeArrowheads="1"/>
          </p:cNvSpPr>
          <p:nvPr/>
        </p:nvSpPr>
        <p:spPr bwMode="auto">
          <a:xfrm>
            <a:off x="2037398" y="2110662"/>
            <a:ext cx="8407400" cy="395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5113" indent="-265113" eaLnBrk="0" hangingPunct="0">
              <a:tabLst>
                <a:tab pos="265113" algn="l"/>
              </a:tabLst>
              <a:defRPr sz="1400">
                <a:solidFill>
                  <a:schemeClr val="tx2"/>
                </a:solidFill>
                <a:latin typeface="Book Antiqua" pitchFamily="18" charset="0"/>
                <a:cs typeface="Arial" pitchFamily="34" charset="0"/>
              </a:defRPr>
            </a:lvl1pPr>
            <a:lvl2pPr marL="449263" indent="-4763" eaLnBrk="0" hangingPunct="0">
              <a:tabLst>
                <a:tab pos="265113" algn="l"/>
              </a:tabLst>
              <a:defRPr sz="1400">
                <a:solidFill>
                  <a:schemeClr val="tx2"/>
                </a:solidFill>
                <a:latin typeface="Book Antiqua" pitchFamily="18" charset="0"/>
                <a:cs typeface="Arial" pitchFamily="34" charset="0"/>
              </a:defRPr>
            </a:lvl2pPr>
            <a:lvl3pPr marL="1143000" indent="-228600" eaLnBrk="0" hangingPunct="0">
              <a:tabLst>
                <a:tab pos="265113" algn="l"/>
              </a:tabLst>
              <a:defRPr sz="1400">
                <a:solidFill>
                  <a:schemeClr val="tx2"/>
                </a:solidFill>
                <a:latin typeface="Book Antiqua" pitchFamily="18" charset="0"/>
                <a:cs typeface="Arial" pitchFamily="34" charset="0"/>
              </a:defRPr>
            </a:lvl3pPr>
            <a:lvl4pPr marL="1600200" indent="-228600" eaLnBrk="0" hangingPunct="0">
              <a:tabLst>
                <a:tab pos="265113" algn="l"/>
              </a:tabLst>
              <a:defRPr sz="1400">
                <a:solidFill>
                  <a:schemeClr val="tx2"/>
                </a:solidFill>
                <a:latin typeface="Book Antiqua" pitchFamily="18" charset="0"/>
                <a:cs typeface="Arial" pitchFamily="34" charset="0"/>
              </a:defRPr>
            </a:lvl4pPr>
            <a:lvl5pPr marL="2057400" indent="-228600" eaLnBrk="0" hangingPunct="0">
              <a:tabLst>
                <a:tab pos="265113" algn="l"/>
              </a:tabLst>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tabLst>
                <a:tab pos="265113" algn="l"/>
              </a:tabLst>
              <a:defRPr sz="1400">
                <a:solidFill>
                  <a:schemeClr val="tx2"/>
                </a:solidFill>
                <a:latin typeface="Book Antiqua" pitchFamily="18" charset="0"/>
                <a:cs typeface="Arial" pitchFamily="34" charset="0"/>
              </a:defRPr>
            </a:lvl9pPr>
          </a:lstStyle>
          <a:p>
            <a:pPr algn="l" eaLnBrk="1" hangingPunct="1">
              <a:lnSpc>
                <a:spcPct val="200000"/>
              </a:lnSpc>
            </a:pPr>
            <a:r>
              <a:rPr lang="es-ES" sz="1600" dirty="0">
                <a:solidFill>
                  <a:schemeClr val="tx1"/>
                </a:solidFill>
                <a:latin typeface="Trebuchet MS" pitchFamily="34" charset="0"/>
              </a:rPr>
              <a:t>Un GTR incluye:</a:t>
            </a:r>
          </a:p>
          <a:p>
            <a:pPr marL="285750" indent="-285750" eaLnBrk="1" hangingPunct="1">
              <a:lnSpc>
                <a:spcPct val="200000"/>
              </a:lnSpc>
              <a:buFont typeface="Arial" panose="020B0604020202020204" pitchFamily="34" charset="0"/>
              <a:buChar char="•"/>
            </a:pPr>
            <a:r>
              <a:rPr lang="es-ES" sz="1600" dirty="0">
                <a:solidFill>
                  <a:schemeClr val="tx1"/>
                </a:solidFill>
                <a:latin typeface="Trebuchet MS" pitchFamily="34" charset="0"/>
              </a:rPr>
              <a:t>Prescripciones técnicas, métodos de ensayo, requisitos a cumplir y valores límite</a:t>
            </a:r>
          </a:p>
          <a:p>
            <a:pPr marL="285750" indent="-285750" eaLnBrk="1" hangingPunct="1">
              <a:lnSpc>
                <a:spcPct val="200000"/>
              </a:lnSpc>
              <a:buFont typeface="Arial" panose="020B0604020202020204" pitchFamily="34" charset="0"/>
              <a:buChar char="•"/>
            </a:pPr>
            <a:r>
              <a:rPr lang="es-ES" sz="1600" dirty="0">
                <a:solidFill>
                  <a:schemeClr val="tx1"/>
                </a:solidFill>
                <a:latin typeface="Trebuchet MS" pitchFamily="34" charset="0"/>
              </a:rPr>
              <a:t>No tiene prescripciones administrativas:</a:t>
            </a:r>
          </a:p>
          <a:p>
            <a:pPr marL="285750" indent="-285750" eaLnBrk="1" hangingPunct="1">
              <a:lnSpc>
                <a:spcPct val="200000"/>
              </a:lnSpc>
              <a:buFont typeface="Arial" panose="020B0604020202020204" pitchFamily="34" charset="0"/>
              <a:buChar char="•"/>
            </a:pPr>
            <a:r>
              <a:rPr lang="es-ES" sz="1600" dirty="0">
                <a:solidFill>
                  <a:schemeClr val="tx1"/>
                </a:solidFill>
                <a:latin typeface="Trebuchet MS" pitchFamily="34" charset="0"/>
              </a:rPr>
              <a:t>No tiene procedimientos de certificación.</a:t>
            </a:r>
          </a:p>
          <a:p>
            <a:pPr marL="285750" indent="-285750" eaLnBrk="1" hangingPunct="1">
              <a:lnSpc>
                <a:spcPct val="200000"/>
              </a:lnSpc>
              <a:buFont typeface="Arial" panose="020B0604020202020204" pitchFamily="34" charset="0"/>
              <a:buChar char="•"/>
            </a:pPr>
            <a:r>
              <a:rPr lang="es-ES" sz="1600" dirty="0">
                <a:solidFill>
                  <a:schemeClr val="tx1"/>
                </a:solidFill>
                <a:latin typeface="Trebuchet MS" pitchFamily="34" charset="0"/>
              </a:rPr>
              <a:t>No cuenta con el sistema de reconocimiento mutuo.</a:t>
            </a:r>
          </a:p>
          <a:p>
            <a:pPr marL="285750" indent="-285750" eaLnBrk="1" hangingPunct="1">
              <a:lnSpc>
                <a:spcPct val="200000"/>
              </a:lnSpc>
              <a:buFont typeface="Arial" panose="020B0604020202020204" pitchFamily="34" charset="0"/>
              <a:buChar char="•"/>
            </a:pPr>
            <a:r>
              <a:rPr lang="es-ES" sz="1600" dirty="0">
                <a:solidFill>
                  <a:schemeClr val="tx1"/>
                </a:solidFill>
                <a:latin typeface="Trebuchet MS" pitchFamily="34" charset="0"/>
              </a:rPr>
              <a:t>No conformidad de los procedimientos de producción.</a:t>
            </a:r>
          </a:p>
          <a:p>
            <a:pPr marL="285750" indent="-285750" eaLnBrk="1" hangingPunct="1">
              <a:lnSpc>
                <a:spcPct val="200000"/>
              </a:lnSpc>
              <a:buFont typeface="Arial" panose="020B0604020202020204" pitchFamily="34" charset="0"/>
              <a:buChar char="•"/>
            </a:pPr>
            <a:r>
              <a:rPr lang="es-ES" sz="1600" dirty="0">
                <a:solidFill>
                  <a:schemeClr val="tx1"/>
                </a:solidFill>
                <a:latin typeface="Trebuchet MS" pitchFamily="34" charset="0"/>
              </a:rPr>
              <a:t>Los GTR de la ONU y los Reglamentos de la ONU tienden a tener las mismas prescripciones técnicas </a:t>
            </a:r>
          </a:p>
        </p:txBody>
      </p:sp>
    </p:spTree>
    <p:extLst>
      <p:ext uri="{BB962C8B-B14F-4D97-AF65-F5344CB8AC3E}">
        <p14:creationId xmlns:p14="http://schemas.microsoft.com/office/powerpoint/2010/main" val="3450940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113315DB-82B0-3A0D-A62F-4E81A14BC7B6}"/>
              </a:ext>
            </a:extLst>
          </p:cNvPr>
          <p:cNvSpPr txBox="1">
            <a:spLocks noChangeArrowheads="1"/>
          </p:cNvSpPr>
          <p:nvPr/>
        </p:nvSpPr>
        <p:spPr bwMode="auto">
          <a:xfrm>
            <a:off x="1999616" y="1440165"/>
            <a:ext cx="84248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eaLnBrk="1" hangingPunct="1"/>
            <a:r>
              <a:rPr lang="es-ES" sz="3200" b="1" dirty="0">
                <a:solidFill>
                  <a:srgbClr val="000000"/>
                </a:solidFill>
                <a:latin typeface="Trebuchet MS" pitchFamily="34" charset="0"/>
                <a:ea typeface="Arial Unicode MS" pitchFamily="34" charset="-128"/>
                <a:cs typeface="Arial Unicode MS" pitchFamily="34" charset="-128"/>
              </a:rPr>
              <a:t>Partes Contratantes del Acuerdo de 1998 </a:t>
            </a:r>
          </a:p>
        </p:txBody>
      </p:sp>
      <p:pic>
        <p:nvPicPr>
          <p:cNvPr id="3" name="Picture 2" descr="C:\Users\Dagan\Documents\temp\1998.jpg">
            <a:extLst>
              <a:ext uri="{FF2B5EF4-FFF2-40B4-BE49-F238E27FC236}">
                <a16:creationId xmlns:a16="http://schemas.microsoft.com/office/drawing/2014/main" id="{4A28D6F1-0658-2E09-3543-837FFBB7EB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3862" y="2167273"/>
            <a:ext cx="6264275"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804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extBox 3">
            <a:extLst>
              <a:ext uri="{FF2B5EF4-FFF2-40B4-BE49-F238E27FC236}">
                <a16:creationId xmlns:a16="http://schemas.microsoft.com/office/drawing/2014/main" id="{4583E2CC-74A7-4DC4-A12A-E448BF3FE948}"/>
              </a:ext>
            </a:extLst>
          </p:cNvPr>
          <p:cNvSpPr txBox="1">
            <a:spLocks noChangeArrowheads="1"/>
          </p:cNvSpPr>
          <p:nvPr/>
        </p:nvSpPr>
        <p:spPr bwMode="auto">
          <a:xfrm>
            <a:off x="1986389" y="1391480"/>
            <a:ext cx="8535988" cy="65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algn="l" eaLnBrk="1" hangingPunct="1">
              <a:lnSpc>
                <a:spcPct val="150000"/>
              </a:lnSpc>
            </a:pPr>
            <a:r>
              <a:rPr lang="es-ES" sz="2800" b="1" dirty="0">
                <a:solidFill>
                  <a:schemeClr val="tx1"/>
                </a:solidFill>
                <a:latin typeface="Trebuchet MS" pitchFamily="34" charset="0"/>
              </a:rPr>
              <a:t>Transposición de los </a:t>
            </a:r>
            <a:r>
              <a:rPr lang="es-ES" sz="2800" b="1" dirty="0" err="1">
                <a:solidFill>
                  <a:schemeClr val="tx1"/>
                </a:solidFill>
                <a:latin typeface="Trebuchet MS" pitchFamily="34" charset="0"/>
              </a:rPr>
              <a:t>GTRs</a:t>
            </a:r>
            <a:r>
              <a:rPr lang="es-ES" sz="2800" b="1" dirty="0">
                <a:solidFill>
                  <a:schemeClr val="tx1"/>
                </a:solidFill>
                <a:latin typeface="Trebuchet MS" pitchFamily="34" charset="0"/>
              </a:rPr>
              <a:t>  </a:t>
            </a:r>
          </a:p>
        </p:txBody>
      </p:sp>
      <p:sp>
        <p:nvSpPr>
          <p:cNvPr id="3" name="TextBox 6">
            <a:extLst>
              <a:ext uri="{FF2B5EF4-FFF2-40B4-BE49-F238E27FC236}">
                <a16:creationId xmlns:a16="http://schemas.microsoft.com/office/drawing/2014/main" id="{1C4D8CFF-BBFF-3905-14C1-CD6F1C7E8819}"/>
              </a:ext>
            </a:extLst>
          </p:cNvPr>
          <p:cNvSpPr txBox="1">
            <a:spLocks noChangeArrowheads="1"/>
          </p:cNvSpPr>
          <p:nvPr/>
        </p:nvSpPr>
        <p:spPr bwMode="auto">
          <a:xfrm>
            <a:off x="1881614" y="2171204"/>
            <a:ext cx="8640763" cy="388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2"/>
                </a:solidFill>
                <a:latin typeface="Book Antiqua" pitchFamily="18" charset="0"/>
                <a:cs typeface="Arial" pitchFamily="34" charset="0"/>
              </a:defRPr>
            </a:lvl1pPr>
            <a:lvl2pPr marL="742950" indent="-285750" eaLnBrk="0" hangingPunct="0">
              <a:defRPr sz="1400">
                <a:solidFill>
                  <a:schemeClr val="tx2"/>
                </a:solidFill>
                <a:latin typeface="Book Antiqua" pitchFamily="18" charset="0"/>
                <a:cs typeface="Arial" pitchFamily="34" charset="0"/>
              </a:defRPr>
            </a:lvl2pPr>
            <a:lvl3pPr marL="1143000" indent="-228600" eaLnBrk="0" hangingPunct="0">
              <a:defRPr sz="1400">
                <a:solidFill>
                  <a:schemeClr val="tx2"/>
                </a:solidFill>
                <a:latin typeface="Book Antiqua" pitchFamily="18" charset="0"/>
                <a:cs typeface="Arial" pitchFamily="34" charset="0"/>
              </a:defRPr>
            </a:lvl3pPr>
            <a:lvl4pPr marL="1600200" indent="-228600" eaLnBrk="0" hangingPunct="0">
              <a:defRPr sz="1400">
                <a:solidFill>
                  <a:schemeClr val="tx2"/>
                </a:solidFill>
                <a:latin typeface="Book Antiqua" pitchFamily="18" charset="0"/>
                <a:cs typeface="Arial" pitchFamily="34" charset="0"/>
              </a:defRPr>
            </a:lvl4pPr>
            <a:lvl5pPr marL="2057400" indent="-228600" eaLnBrk="0" hangingPunct="0">
              <a:defRPr sz="1400">
                <a:solidFill>
                  <a:schemeClr val="tx2"/>
                </a:solidFill>
                <a:latin typeface="Book Antiqua" pitchFamily="18" charset="0"/>
                <a:cs typeface="Arial" pitchFamily="34" charset="0"/>
              </a:defRPr>
            </a:lvl5pPr>
            <a:lvl6pPr marL="2514600" indent="-228600" algn="ctr" eaLnBrk="0" fontAlgn="base" hangingPunct="0">
              <a:spcBef>
                <a:spcPct val="0"/>
              </a:spcBef>
              <a:spcAft>
                <a:spcPct val="0"/>
              </a:spcAft>
              <a:defRPr sz="1400">
                <a:solidFill>
                  <a:schemeClr val="tx2"/>
                </a:solidFill>
                <a:latin typeface="Book Antiqua" pitchFamily="18" charset="0"/>
                <a:cs typeface="Arial" pitchFamily="34" charset="0"/>
              </a:defRPr>
            </a:lvl6pPr>
            <a:lvl7pPr marL="2971800" indent="-228600" algn="ctr" eaLnBrk="0" fontAlgn="base" hangingPunct="0">
              <a:spcBef>
                <a:spcPct val="0"/>
              </a:spcBef>
              <a:spcAft>
                <a:spcPct val="0"/>
              </a:spcAft>
              <a:defRPr sz="1400">
                <a:solidFill>
                  <a:schemeClr val="tx2"/>
                </a:solidFill>
                <a:latin typeface="Book Antiqua" pitchFamily="18" charset="0"/>
                <a:cs typeface="Arial" pitchFamily="34" charset="0"/>
              </a:defRPr>
            </a:lvl7pPr>
            <a:lvl8pPr marL="3429000" indent="-228600" algn="ctr" eaLnBrk="0" fontAlgn="base" hangingPunct="0">
              <a:spcBef>
                <a:spcPct val="0"/>
              </a:spcBef>
              <a:spcAft>
                <a:spcPct val="0"/>
              </a:spcAft>
              <a:defRPr sz="1400">
                <a:solidFill>
                  <a:schemeClr val="tx2"/>
                </a:solidFill>
                <a:latin typeface="Book Antiqua" pitchFamily="18" charset="0"/>
                <a:cs typeface="Arial" pitchFamily="34" charset="0"/>
              </a:defRPr>
            </a:lvl8pPr>
            <a:lvl9pPr marL="3886200" indent="-228600" algn="ctr" eaLnBrk="0" fontAlgn="base" hangingPunct="0">
              <a:spcBef>
                <a:spcPct val="0"/>
              </a:spcBef>
              <a:spcAft>
                <a:spcPct val="0"/>
              </a:spcAft>
              <a:defRPr sz="1400">
                <a:solidFill>
                  <a:schemeClr val="tx2"/>
                </a:solidFill>
                <a:latin typeface="Book Antiqua" pitchFamily="18" charset="0"/>
                <a:cs typeface="Arial" pitchFamily="34" charset="0"/>
              </a:defRPr>
            </a:lvl9pPr>
          </a:lstStyle>
          <a:p>
            <a:pPr marL="285750" indent="-285750" eaLnBrk="1" hangingPunct="1">
              <a:lnSpc>
                <a:spcPct val="200000"/>
              </a:lnSpc>
              <a:buFont typeface="Arial" panose="020B0604020202020204" pitchFamily="34" charset="0"/>
              <a:buChar char="•"/>
              <a:tabLst>
                <a:tab pos="265113" algn="l"/>
              </a:tabLst>
            </a:pPr>
            <a:r>
              <a:rPr lang="es-ES" sz="1800" dirty="0">
                <a:solidFill>
                  <a:schemeClr val="tx1"/>
                </a:solidFill>
                <a:latin typeface="Trebuchet MS" pitchFamily="34" charset="0"/>
              </a:rPr>
              <a:t>Una vez votado (por unanimidad), el GTR de la ONU se registra en el Registro Global</a:t>
            </a:r>
          </a:p>
          <a:p>
            <a:pPr marL="285750" indent="-285750" eaLnBrk="1" hangingPunct="1">
              <a:lnSpc>
                <a:spcPct val="200000"/>
              </a:lnSpc>
              <a:buFont typeface="Arial" panose="020B0604020202020204" pitchFamily="34" charset="0"/>
              <a:buChar char="•"/>
              <a:tabLst>
                <a:tab pos="265113" algn="l"/>
              </a:tabLst>
            </a:pPr>
            <a:r>
              <a:rPr lang="es-ES" sz="1800" dirty="0">
                <a:solidFill>
                  <a:schemeClr val="tx1"/>
                </a:solidFill>
                <a:latin typeface="Trebuchet MS" pitchFamily="34" charset="0"/>
              </a:rPr>
              <a:t>Las Partes Contratantes (PC) están obligados a iniciar el proceso de transposición</a:t>
            </a:r>
          </a:p>
          <a:p>
            <a:pPr marL="285750" indent="-285750" eaLnBrk="1" hangingPunct="1">
              <a:lnSpc>
                <a:spcPct val="200000"/>
              </a:lnSpc>
              <a:buFont typeface="Arial" panose="020B0604020202020204" pitchFamily="34" charset="0"/>
              <a:buChar char="•"/>
              <a:tabLst>
                <a:tab pos="265113" algn="l"/>
              </a:tabLst>
            </a:pPr>
            <a:r>
              <a:rPr lang="es-ES" sz="1800" dirty="0">
                <a:solidFill>
                  <a:schemeClr val="tx1"/>
                </a:solidFill>
                <a:latin typeface="Trebuchet MS" pitchFamily="34" charset="0"/>
              </a:rPr>
              <a:t>Debe inviar informes anuales a la secretaría sobre el proceso de transposición</a:t>
            </a:r>
          </a:p>
          <a:p>
            <a:pPr marL="285750" indent="-285750" eaLnBrk="1" hangingPunct="1">
              <a:lnSpc>
                <a:spcPct val="200000"/>
              </a:lnSpc>
              <a:buFont typeface="Arial" panose="020B0604020202020204" pitchFamily="34" charset="0"/>
              <a:buChar char="•"/>
              <a:tabLst>
                <a:tab pos="265113" algn="l"/>
              </a:tabLst>
            </a:pPr>
            <a:r>
              <a:rPr lang="es-ES" sz="1800" dirty="0">
                <a:solidFill>
                  <a:schemeClr val="tx1"/>
                </a:solidFill>
                <a:latin typeface="Trebuchet MS" pitchFamily="34" charset="0"/>
              </a:rPr>
              <a:t>Los cambios se pueden incorporar en el proceso de transposición como norma nacional</a:t>
            </a:r>
          </a:p>
        </p:txBody>
      </p:sp>
    </p:spTree>
    <p:extLst>
      <p:ext uri="{BB962C8B-B14F-4D97-AF65-F5344CB8AC3E}">
        <p14:creationId xmlns:p14="http://schemas.microsoft.com/office/powerpoint/2010/main" val="3551635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3" name="Title 1">
            <a:extLst>
              <a:ext uri="{FF2B5EF4-FFF2-40B4-BE49-F238E27FC236}">
                <a16:creationId xmlns:a16="http://schemas.microsoft.com/office/drawing/2014/main" id="{CE64B186-8938-6C89-55BD-3FF17826487C}"/>
              </a:ext>
            </a:extLst>
          </p:cNvPr>
          <p:cNvSpPr>
            <a:spLocks noGrp="1"/>
          </p:cNvSpPr>
          <p:nvPr>
            <p:ph type="title"/>
          </p:nvPr>
        </p:nvSpPr>
        <p:spPr>
          <a:xfrm>
            <a:off x="2135981" y="1391482"/>
            <a:ext cx="7920038" cy="865187"/>
          </a:xfrm>
        </p:spPr>
        <p:txBody>
          <a:bodyPr>
            <a:normAutofit fontScale="90000"/>
          </a:bodyPr>
          <a:lstStyle/>
          <a:p>
            <a:r>
              <a:rPr lang="es-ES" sz="3600" b="1" dirty="0">
                <a:solidFill>
                  <a:srgbClr val="000000"/>
                </a:solidFill>
                <a:latin typeface="Trebuchet MS" pitchFamily="34" charset="0"/>
                <a:ea typeface="Arial Unicode MS" pitchFamily="34" charset="-128"/>
                <a:cs typeface="Arial Unicode MS" pitchFamily="34" charset="-128"/>
              </a:rPr>
              <a:t>Ventajas de adherirse al Acuerdo (1) </a:t>
            </a:r>
            <a:endParaRPr lang="en-GB" sz="3600" dirty="0"/>
          </a:p>
        </p:txBody>
      </p:sp>
      <p:sp>
        <p:nvSpPr>
          <p:cNvPr id="4" name="Content Placeholder 2">
            <a:extLst>
              <a:ext uri="{FF2B5EF4-FFF2-40B4-BE49-F238E27FC236}">
                <a16:creationId xmlns:a16="http://schemas.microsoft.com/office/drawing/2014/main" id="{7A80EB52-6857-2A66-3433-2AA8425616CA}"/>
              </a:ext>
            </a:extLst>
          </p:cNvPr>
          <p:cNvSpPr>
            <a:spLocks noGrp="1"/>
          </p:cNvSpPr>
          <p:nvPr>
            <p:ph idx="1"/>
          </p:nvPr>
        </p:nvSpPr>
        <p:spPr>
          <a:xfrm>
            <a:off x="2029644" y="2112294"/>
            <a:ext cx="7924800" cy="3819525"/>
          </a:xfrm>
        </p:spPr>
        <p:txBody>
          <a:bodyPr>
            <a:normAutofit fontScale="92500" lnSpcReduction="20000"/>
          </a:bodyPr>
          <a:lstStyle/>
          <a:p>
            <a:r>
              <a:rPr lang="es-ES" dirty="0"/>
              <a:t>Todas las partes contratantes cuentan como un voto en la votación: Tanto EE.UU. como la UE, como un solo bloque (un voto), son partes contratantes del Acuerdo de 98.</a:t>
            </a:r>
          </a:p>
          <a:p>
            <a:r>
              <a:rPr lang="es-ES" dirty="0"/>
              <a:t>Por consiguiente, incluso los países pequeños (por ejemplo, S. Marino) tienen el mismo peso electoral que los Estados Unidos, China o la UE.</a:t>
            </a:r>
          </a:p>
          <a:p>
            <a:r>
              <a:rPr lang="es-ES" dirty="0"/>
              <a:t>El voto será unánime, por lo que si un país se opone al establecimiento de un GTR puede bloquear su adopción votando en contra.</a:t>
            </a:r>
          </a:p>
          <a:p>
            <a:r>
              <a:rPr lang="es-ES" dirty="0"/>
              <a:t>O si no está en condiciones de votar, puede abstenerse. </a:t>
            </a:r>
            <a:endParaRPr lang="en-GB" dirty="0"/>
          </a:p>
        </p:txBody>
      </p:sp>
    </p:spTree>
    <p:extLst>
      <p:ext uri="{BB962C8B-B14F-4D97-AF65-F5344CB8AC3E}">
        <p14:creationId xmlns:p14="http://schemas.microsoft.com/office/powerpoint/2010/main" val="3202016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53145" y="246830"/>
            <a:ext cx="7886700" cy="1325563"/>
          </a:xfrm>
        </p:spPr>
        <p:txBody>
          <a:bodyPr vert="horz" lIns="91440" tIns="45720" rIns="91440" bIns="45720" rtlCol="0" anchor="ctr">
            <a:normAutofit/>
          </a:bodyPr>
          <a:lstStyle/>
          <a:p>
            <a:r>
              <a:rPr lang="es-ES" sz="3200" b="1" dirty="0">
                <a:ln w="0"/>
                <a:solidFill>
                  <a:schemeClr val="accent1"/>
                </a:solidFill>
                <a:effectLst>
                  <a:outerShdw blurRad="38100" dist="25400" dir="5400000" algn="ctr" rotWithShape="0">
                    <a:srgbClr val="6E747A">
                      <a:alpha val="43000"/>
                    </a:srgbClr>
                  </a:outerShdw>
                </a:effectLst>
              </a:rPr>
              <a:t>Beneficios de las adhesión a los instrumentos legales de la ONU </a:t>
            </a:r>
            <a:r>
              <a:rPr lang="es-CO" sz="3200" b="1" dirty="0">
                <a:ln w="0"/>
                <a:solidFill>
                  <a:schemeClr val="accent1"/>
                </a:solidFill>
                <a:effectLst>
                  <a:outerShdw blurRad="38100" dist="25400" dir="5400000" algn="ctr" rotWithShape="0">
                    <a:srgbClr val="6E747A">
                      <a:alpha val="43000"/>
                    </a:srgbClr>
                  </a:outerShdw>
                </a:effectLst>
              </a:rPr>
              <a:t> </a:t>
            </a:r>
          </a:p>
        </p:txBody>
      </p:sp>
      <p:pic>
        <p:nvPicPr>
          <p:cNvPr id="6" name="Imagen 5"/>
          <p:cNvPicPr>
            <a:picLocks noChangeAspect="1"/>
          </p:cNvPicPr>
          <p:nvPr/>
        </p:nvPicPr>
        <p:blipFill>
          <a:blip r:embed="rId3"/>
          <a:stretch>
            <a:fillRect/>
          </a:stretch>
        </p:blipFill>
        <p:spPr>
          <a:xfrm>
            <a:off x="2468774" y="1572392"/>
            <a:ext cx="6795578" cy="4664921"/>
          </a:xfrm>
          <a:prstGeom prst="rect">
            <a:avLst/>
          </a:prstGeom>
        </p:spPr>
      </p:pic>
    </p:spTree>
    <p:extLst>
      <p:ext uri="{BB962C8B-B14F-4D97-AF65-F5344CB8AC3E}">
        <p14:creationId xmlns:p14="http://schemas.microsoft.com/office/powerpoint/2010/main" val="1132838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Rectangle 2">
            <a:extLst>
              <a:ext uri="{FF2B5EF4-FFF2-40B4-BE49-F238E27FC236}">
                <a16:creationId xmlns:a16="http://schemas.microsoft.com/office/drawing/2014/main" id="{BFA7614C-8114-A156-7B90-7D350F774A66}"/>
              </a:ext>
            </a:extLst>
          </p:cNvPr>
          <p:cNvSpPr>
            <a:spLocks noGrp="1" noChangeArrowheads="1"/>
          </p:cNvSpPr>
          <p:nvPr>
            <p:ph type="title"/>
          </p:nvPr>
        </p:nvSpPr>
        <p:spPr>
          <a:xfrm>
            <a:off x="2026444" y="1628158"/>
            <a:ext cx="8424862" cy="378619"/>
          </a:xfrm>
        </p:spPr>
        <p:txBody>
          <a:bodyPr>
            <a:noAutofit/>
          </a:bodyPr>
          <a:lstStyle/>
          <a:p>
            <a:pPr eaLnBrk="1" hangingPunct="1"/>
            <a:r>
              <a:rPr lang="es-ES" sz="4000" b="1" dirty="0">
                <a:effectLst>
                  <a:outerShdw blurRad="38100" dist="38100" dir="2700000" algn="tl">
                    <a:srgbClr val="000000">
                      <a:alpha val="43137"/>
                    </a:srgbClr>
                  </a:outerShdw>
                </a:effectLst>
              </a:rPr>
              <a:t>Elementos principales del Acuerdo de 1997 </a:t>
            </a:r>
            <a:endParaRPr lang="en-US" sz="4000" b="1" dirty="0">
              <a:effectLst>
                <a:outerShdw blurRad="38100" dist="38100" dir="2700000" algn="tl">
                  <a:srgbClr val="000000">
                    <a:alpha val="43137"/>
                  </a:srgbClr>
                </a:outerShdw>
              </a:effectLst>
            </a:endParaRPr>
          </a:p>
        </p:txBody>
      </p:sp>
      <p:graphicFrame>
        <p:nvGraphicFramePr>
          <p:cNvPr id="3" name="Content Placeholder 4">
            <a:extLst>
              <a:ext uri="{FF2B5EF4-FFF2-40B4-BE49-F238E27FC236}">
                <a16:creationId xmlns:a16="http://schemas.microsoft.com/office/drawing/2014/main" id="{F2275590-3A45-DDE8-2B67-96ADE3B110F6}"/>
              </a:ext>
            </a:extLst>
          </p:cNvPr>
          <p:cNvGraphicFramePr>
            <a:graphicFrameLocks noGrp="1"/>
          </p:cNvGraphicFramePr>
          <p:nvPr>
            <p:ph idx="1"/>
            <p:extLst>
              <p:ext uri="{D42A27DB-BD31-4B8C-83A1-F6EECF244321}">
                <p14:modId xmlns:p14="http://schemas.microsoft.com/office/powerpoint/2010/main" val="2006784478"/>
              </p:ext>
            </p:extLst>
          </p:nvPr>
        </p:nvGraphicFramePr>
        <p:xfrm>
          <a:off x="2602517" y="1543113"/>
          <a:ext cx="2880320" cy="459951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TextBox 3">
            <a:extLst>
              <a:ext uri="{FF2B5EF4-FFF2-40B4-BE49-F238E27FC236}">
                <a16:creationId xmlns:a16="http://schemas.microsoft.com/office/drawing/2014/main" id="{9E12E50E-C376-7BE9-2D25-ACAA26B05321}"/>
              </a:ext>
            </a:extLst>
          </p:cNvPr>
          <p:cNvSpPr txBox="1"/>
          <p:nvPr/>
        </p:nvSpPr>
        <p:spPr>
          <a:xfrm>
            <a:off x="5273862" y="2794847"/>
            <a:ext cx="1468672" cy="253916"/>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s-ES" sz="1050" dirty="0"/>
              <a:t>Por temas ambientales </a:t>
            </a:r>
            <a:endParaRPr lang="en-US" sz="1050" dirty="0">
              <a:solidFill>
                <a:prstClr val="white"/>
              </a:solidFill>
            </a:endParaRPr>
          </a:p>
        </p:txBody>
      </p:sp>
      <p:sp>
        <p:nvSpPr>
          <p:cNvPr id="5" name="TextBox 4">
            <a:extLst>
              <a:ext uri="{FF2B5EF4-FFF2-40B4-BE49-F238E27FC236}">
                <a16:creationId xmlns:a16="http://schemas.microsoft.com/office/drawing/2014/main" id="{3FAC125F-B125-09CB-F013-A958B24C2963}"/>
              </a:ext>
            </a:extLst>
          </p:cNvPr>
          <p:cNvSpPr txBox="1"/>
          <p:nvPr/>
        </p:nvSpPr>
        <p:spPr>
          <a:xfrm>
            <a:off x="5280548" y="3629103"/>
            <a:ext cx="1503585" cy="415498"/>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s-ES" sz="1050" dirty="0"/>
              <a:t>Para la inspección de seguridad </a:t>
            </a:r>
            <a:endParaRPr lang="en-US" sz="1050" dirty="0">
              <a:solidFill>
                <a:prstClr val="white"/>
              </a:solidFill>
            </a:endParaRPr>
          </a:p>
        </p:txBody>
      </p:sp>
      <p:pic>
        <p:nvPicPr>
          <p:cNvPr id="6" name="Picture 2">
            <a:extLst>
              <a:ext uri="{FF2B5EF4-FFF2-40B4-BE49-F238E27FC236}">
                <a16:creationId xmlns:a16="http://schemas.microsoft.com/office/drawing/2014/main" id="{228B2CCE-617B-97C6-3125-7F916B8DD39E}"/>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931" r="-1"/>
          <a:stretch/>
        </p:blipFill>
        <p:spPr bwMode="auto">
          <a:xfrm>
            <a:off x="7913348" y="2254192"/>
            <a:ext cx="1739451" cy="792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8" name="Picture 4">
            <a:extLst>
              <a:ext uri="{FF2B5EF4-FFF2-40B4-BE49-F238E27FC236}">
                <a16:creationId xmlns:a16="http://schemas.microsoft.com/office/drawing/2014/main" id="{39EA92A8-533C-EBE2-587D-33BE42B9FBC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913315" y="3190297"/>
            <a:ext cx="1739451" cy="826523"/>
          </a:xfrm>
          <a:prstGeom prst="roundRect">
            <a:avLst>
              <a:gd name="adj" fmla="val 10489"/>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11" name="Rectangle 10">
            <a:extLst>
              <a:ext uri="{FF2B5EF4-FFF2-40B4-BE49-F238E27FC236}">
                <a16:creationId xmlns:a16="http://schemas.microsoft.com/office/drawing/2014/main" id="{3A759E5B-AF84-5636-9906-D176397B5F4A}"/>
              </a:ext>
            </a:extLst>
          </p:cNvPr>
          <p:cNvSpPr/>
          <p:nvPr/>
        </p:nvSpPr>
        <p:spPr>
          <a:xfrm>
            <a:off x="1769724" y="3328278"/>
            <a:ext cx="1333500" cy="2031325"/>
          </a:xfrm>
          <a:prstGeom prst="rect">
            <a:avLst/>
          </a:prstGeom>
          <a:solidFill>
            <a:schemeClr val="accent4"/>
          </a:solidFill>
          <a:effectLst>
            <a:outerShdw blurRad="50800" dist="50800" dir="5400000" algn="ctr" rotWithShape="0">
              <a:schemeClr val="accent4">
                <a:lumMod val="60000"/>
                <a:lumOff val="40000"/>
              </a:schemeClr>
            </a:outerShdw>
          </a:effectLst>
        </p:spPr>
        <p:txBody>
          <a:bodyPr wrap="square">
            <a:spAutoFit/>
          </a:bodyPr>
          <a:lstStyle/>
          <a:p>
            <a:r>
              <a:rPr lang="es-ES" sz="1400" b="1" dirty="0"/>
              <a:t>Resolución R.E.6 equipo de prueba</a:t>
            </a:r>
            <a:r>
              <a:rPr lang="es-ES" sz="1400" dirty="0"/>
              <a:t>, habilidades y capacitación de inspectores, supervisión de centros de prueba </a:t>
            </a:r>
            <a:endParaRPr lang="en-US" sz="1350" dirty="0"/>
          </a:p>
        </p:txBody>
      </p:sp>
      <p:sp>
        <p:nvSpPr>
          <p:cNvPr id="13" name="TextBox 12">
            <a:extLst>
              <a:ext uri="{FF2B5EF4-FFF2-40B4-BE49-F238E27FC236}">
                <a16:creationId xmlns:a16="http://schemas.microsoft.com/office/drawing/2014/main" id="{11F2477C-C742-EE86-1550-887FE06DA04A}"/>
              </a:ext>
            </a:extLst>
          </p:cNvPr>
          <p:cNvSpPr txBox="1"/>
          <p:nvPr/>
        </p:nvSpPr>
        <p:spPr>
          <a:xfrm>
            <a:off x="5298885" y="4486440"/>
            <a:ext cx="1503585" cy="415498"/>
          </a:xfrm>
          <a:prstGeom prst="rect">
            <a:avLst/>
          </a:prstGeom>
          <a:gradFill>
            <a:gsLst>
              <a:gs pos="0">
                <a:schemeClr val="accent3">
                  <a:lumMod val="75000"/>
                </a:schemeClr>
              </a:gs>
              <a:gs pos="80000">
                <a:schemeClr val="accent3">
                  <a:lumMod val="50000"/>
                </a:schemeClr>
              </a:gs>
              <a:gs pos="100000">
                <a:schemeClr val="accent3">
                  <a:lumMod val="75000"/>
                </a:schemeClr>
              </a:gs>
            </a:gsLs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s-ES" sz="1050" dirty="0"/>
              <a:t>Vehículos alimentados con GNL/GLP/GNC </a:t>
            </a:r>
            <a:endParaRPr lang="en-US" sz="1050" dirty="0">
              <a:solidFill>
                <a:prstClr val="white"/>
              </a:solidFill>
            </a:endParaRPr>
          </a:p>
        </p:txBody>
      </p:sp>
      <p:sp>
        <p:nvSpPr>
          <p:cNvPr id="14" name="TextBox 13">
            <a:extLst>
              <a:ext uri="{FF2B5EF4-FFF2-40B4-BE49-F238E27FC236}">
                <a16:creationId xmlns:a16="http://schemas.microsoft.com/office/drawing/2014/main" id="{401EAB40-C9B3-4253-91D3-1DC6143C7948}"/>
              </a:ext>
            </a:extLst>
          </p:cNvPr>
          <p:cNvSpPr txBox="1"/>
          <p:nvPr/>
        </p:nvSpPr>
        <p:spPr>
          <a:xfrm>
            <a:off x="5298884" y="5314531"/>
            <a:ext cx="1503585" cy="253916"/>
          </a:xfrm>
          <a:prstGeom prst="rect">
            <a:avLst/>
          </a:prstGeom>
          <a:gradFill>
            <a:gsLst>
              <a:gs pos="0">
                <a:schemeClr val="accent1">
                  <a:lumMod val="75000"/>
                </a:schemeClr>
              </a:gs>
              <a:gs pos="80000">
                <a:schemeClr val="accent1">
                  <a:lumMod val="75000"/>
                </a:schemeClr>
              </a:gs>
              <a:gs pos="100000">
                <a:schemeClr val="accent1">
                  <a:lumMod val="75000"/>
                </a:schemeClr>
              </a:gs>
            </a:gsLs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s-ES" sz="1050" dirty="0"/>
              <a:t>Vehículos EV y HEV </a:t>
            </a:r>
            <a:endParaRPr lang="en-US" sz="1050" dirty="0">
              <a:solidFill>
                <a:prstClr val="white"/>
              </a:solidFill>
            </a:endParaRPr>
          </a:p>
        </p:txBody>
      </p:sp>
      <p:pic>
        <p:nvPicPr>
          <p:cNvPr id="15" name="Picture 14">
            <a:extLst>
              <a:ext uri="{FF2B5EF4-FFF2-40B4-BE49-F238E27FC236}">
                <a16:creationId xmlns:a16="http://schemas.microsoft.com/office/drawing/2014/main" id="{ED8CC8C2-FFC4-33BD-DECA-82986AF3817F}"/>
              </a:ext>
            </a:extLst>
          </p:cNvPr>
          <p:cNvPicPr>
            <a:picLocks noChangeAspect="1"/>
          </p:cNvPicPr>
          <p:nvPr/>
        </p:nvPicPr>
        <p:blipFill rotWithShape="1">
          <a:blip r:embed="rId14"/>
          <a:srcRect b="12630"/>
          <a:stretch/>
        </p:blipFill>
        <p:spPr>
          <a:xfrm>
            <a:off x="7913315" y="4160835"/>
            <a:ext cx="1739451" cy="791906"/>
          </a:xfrm>
          <a:prstGeom prst="roundRect">
            <a:avLst>
              <a:gd name="adj" fmla="val 10489"/>
            </a:avLst>
          </a:prstGeom>
          <a:solidFill>
            <a:srgbClr val="FFFFFF">
              <a:shade val="85000"/>
            </a:srgbClr>
          </a:solidFill>
          <a:ln>
            <a:noFill/>
          </a:ln>
          <a:effectLst>
            <a:reflection blurRad="12700" stA="38000" endPos="28000" dist="5000" dir="5400000" sy="-100000" algn="bl" rotWithShape="0"/>
          </a:effectLst>
        </p:spPr>
      </p:pic>
      <p:pic>
        <p:nvPicPr>
          <p:cNvPr id="16" name="Picture 15">
            <a:extLst>
              <a:ext uri="{FF2B5EF4-FFF2-40B4-BE49-F238E27FC236}">
                <a16:creationId xmlns:a16="http://schemas.microsoft.com/office/drawing/2014/main" id="{2F242B93-4F40-4B8A-64FA-3851C335CC20}"/>
              </a:ext>
            </a:extLst>
          </p:cNvPr>
          <p:cNvPicPr>
            <a:picLocks noChangeAspect="1"/>
          </p:cNvPicPr>
          <p:nvPr/>
        </p:nvPicPr>
        <p:blipFill rotWithShape="1">
          <a:blip r:embed="rId15"/>
          <a:srcRect r="1915"/>
          <a:stretch/>
        </p:blipFill>
        <p:spPr>
          <a:xfrm>
            <a:off x="7913315" y="5096757"/>
            <a:ext cx="1739451" cy="791906"/>
          </a:xfrm>
          <a:prstGeom prst="roundRect">
            <a:avLst>
              <a:gd name="adj" fmla="val 10489"/>
            </a:avLst>
          </a:prstGeom>
          <a:solidFill>
            <a:srgbClr val="FFFFFF">
              <a:shade val="85000"/>
            </a:srgbClr>
          </a:solidFill>
          <a:ln>
            <a:noFill/>
          </a:ln>
          <a:effectLst>
            <a:reflection blurRad="12700" stA="38000" endPos="28000" dist="5000" dir="5400000" sy="-100000" algn="bl" rotWithShape="0"/>
          </a:effectLst>
        </p:spPr>
      </p:pic>
      <p:sp>
        <p:nvSpPr>
          <p:cNvPr id="17" name="TextBox 16">
            <a:extLst>
              <a:ext uri="{FF2B5EF4-FFF2-40B4-BE49-F238E27FC236}">
                <a16:creationId xmlns:a16="http://schemas.microsoft.com/office/drawing/2014/main" id="{4E4F29AB-FB34-02ED-E23E-91010A42CD41}"/>
              </a:ext>
            </a:extLst>
          </p:cNvPr>
          <p:cNvSpPr txBox="1"/>
          <p:nvPr/>
        </p:nvSpPr>
        <p:spPr>
          <a:xfrm>
            <a:off x="659880" y="5933970"/>
            <a:ext cx="11113476" cy="707886"/>
          </a:xfrm>
          <a:prstGeom prst="rect">
            <a:avLst/>
          </a:prstGeom>
          <a:noFill/>
        </p:spPr>
        <p:txBody>
          <a:bodyPr wrap="square" rtlCol="0">
            <a:spAutoFit/>
          </a:bodyPr>
          <a:lstStyle/>
          <a:p>
            <a:r>
              <a:rPr lang="es-ES" sz="2000" dirty="0"/>
              <a:t>Con las últimas enmiendas al Acuerdo de 1997 y las nuevas Reglas de la ONU Nos. 3 y 4.</a:t>
            </a:r>
          </a:p>
          <a:p>
            <a:r>
              <a:rPr lang="es-ES" sz="2000" dirty="0">
                <a:solidFill>
                  <a:srgbClr val="FF0000"/>
                </a:solidFill>
              </a:rPr>
              <a:t>El Acuerdo de 1997 es la principal legislación mundial para las inspecciones técnicas periódicas. </a:t>
            </a:r>
            <a:endParaRPr lang="en-US" sz="20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38638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Content Placeholder 2">
            <a:extLst>
              <a:ext uri="{FF2B5EF4-FFF2-40B4-BE49-F238E27FC236}">
                <a16:creationId xmlns:a16="http://schemas.microsoft.com/office/drawing/2014/main" id="{763E68BC-3BC3-A62F-3AFD-0FDDBA00A8CE}"/>
              </a:ext>
            </a:extLst>
          </p:cNvPr>
          <p:cNvSpPr>
            <a:spLocks noGrp="1"/>
          </p:cNvSpPr>
          <p:nvPr>
            <p:ph idx="1"/>
          </p:nvPr>
        </p:nvSpPr>
        <p:spPr>
          <a:xfrm>
            <a:off x="2015778" y="1150392"/>
            <a:ext cx="3572036" cy="5026570"/>
          </a:xfrm>
        </p:spPr>
        <p:txBody>
          <a:bodyPr>
            <a:normAutofit fontScale="47500" lnSpcReduction="20000"/>
          </a:bodyPr>
          <a:lstStyle/>
          <a:p>
            <a:pPr marL="0" indent="0">
              <a:buNone/>
            </a:pPr>
            <a:r>
              <a:rPr lang="fr-CH" sz="5100" b="1" dirty="0">
                <a:effectLst>
                  <a:outerShdw blurRad="38100" dist="38100" dir="2700000" algn="tl">
                    <a:srgbClr val="000000">
                      <a:alpha val="43137"/>
                    </a:srgbClr>
                  </a:outerShdw>
                </a:effectLst>
              </a:rPr>
              <a:t>¿</a:t>
            </a:r>
            <a:r>
              <a:rPr lang="fr-CH" sz="5100" b="1" dirty="0" err="1">
                <a:effectLst>
                  <a:outerShdw blurRad="38100" dist="38100" dir="2700000" algn="tl">
                    <a:srgbClr val="000000">
                      <a:alpha val="43137"/>
                    </a:srgbClr>
                  </a:outerShdw>
                </a:effectLst>
              </a:rPr>
              <a:t>Por</a:t>
            </a:r>
            <a:r>
              <a:rPr lang="fr-CH" sz="5100" b="1" dirty="0">
                <a:effectLst>
                  <a:outerShdw blurRad="38100" dist="38100" dir="2700000" algn="tl">
                    <a:srgbClr val="000000">
                      <a:alpha val="43137"/>
                    </a:srgbClr>
                  </a:outerShdw>
                </a:effectLst>
              </a:rPr>
              <a:t> </a:t>
            </a:r>
            <a:r>
              <a:rPr lang="fr-CH" sz="5100" b="1" dirty="0" err="1">
                <a:effectLst>
                  <a:outerShdw blurRad="38100" dist="38100" dir="2700000" algn="tl">
                    <a:srgbClr val="000000">
                      <a:alpha val="43137"/>
                    </a:srgbClr>
                  </a:outerShdw>
                </a:effectLst>
              </a:rPr>
              <a:t>qué</a:t>
            </a:r>
            <a:r>
              <a:rPr lang="fr-CH" sz="5100" b="1" dirty="0">
                <a:effectLst>
                  <a:outerShdw blurRad="38100" dist="38100" dir="2700000" algn="tl">
                    <a:srgbClr val="000000">
                      <a:alpha val="43137"/>
                    </a:srgbClr>
                  </a:outerShdw>
                </a:effectLst>
              </a:rPr>
              <a:t> ITP?</a:t>
            </a:r>
            <a:endParaRPr lang="en-US" sz="5100" b="1" dirty="0">
              <a:effectLst>
                <a:outerShdw blurRad="38100" dist="38100" dir="2700000" algn="tl">
                  <a:srgbClr val="000000">
                    <a:alpha val="43137"/>
                  </a:srgbClr>
                </a:outerShdw>
              </a:effectLst>
            </a:endParaRPr>
          </a:p>
          <a:p>
            <a:endParaRPr lang="en-US" sz="1200" dirty="0"/>
          </a:p>
          <a:p>
            <a:pPr marL="228600" lvl="2">
              <a:spcBef>
                <a:spcPts val="1000"/>
              </a:spcBef>
            </a:pPr>
            <a:r>
              <a:rPr lang="es-ES" sz="5100" dirty="0"/>
              <a:t>Evidencia base:</a:t>
            </a:r>
          </a:p>
          <a:p>
            <a:pPr lvl="1"/>
            <a:r>
              <a:rPr lang="es-ES" sz="4200" dirty="0"/>
              <a:t>Defectos técnicos relacionados con accidentes fatales (basado en un análisis detallado de accidentes)</a:t>
            </a:r>
          </a:p>
          <a:p>
            <a:pPr lvl="1"/>
            <a:r>
              <a:rPr lang="es-ES" sz="4200" dirty="0"/>
              <a:t>8 a 15% en países de ingresos altos (UE)</a:t>
            </a:r>
          </a:p>
          <a:p>
            <a:pPr lvl="1"/>
            <a:r>
              <a:rPr lang="es-ES" sz="4200" dirty="0"/>
              <a:t>15 a 25% en países de ingresos medios </a:t>
            </a:r>
            <a:endParaRPr lang="en-US" sz="4200" dirty="0"/>
          </a:p>
          <a:p>
            <a:pPr marL="228600" lvl="2">
              <a:spcBef>
                <a:spcPts val="1000"/>
              </a:spcBef>
            </a:pPr>
            <a:r>
              <a:rPr lang="es-ES" sz="5100" dirty="0"/>
              <a:t>Acuerdo de 1997</a:t>
            </a:r>
          </a:p>
          <a:p>
            <a:pPr lvl="2"/>
            <a:r>
              <a:rPr lang="es-ES" sz="4200" dirty="0"/>
              <a:t>Nuevas especificaciones para nuevas tecnologías.</a:t>
            </a:r>
          </a:p>
          <a:p>
            <a:pPr lvl="2"/>
            <a:r>
              <a:rPr lang="es-ES" sz="4200" dirty="0"/>
              <a:t>Hacia el cumplimiento continuo</a:t>
            </a:r>
            <a:endParaRPr lang="en-US" sz="4200" dirty="0"/>
          </a:p>
        </p:txBody>
      </p:sp>
      <p:pic>
        <p:nvPicPr>
          <p:cNvPr id="3" name="Picture 2">
            <a:extLst>
              <a:ext uri="{FF2B5EF4-FFF2-40B4-BE49-F238E27FC236}">
                <a16:creationId xmlns:a16="http://schemas.microsoft.com/office/drawing/2014/main" id="{6B6962F3-C88D-D3F6-ACD6-CC00039363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0398" y="1988840"/>
            <a:ext cx="449300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6FB1A87D-396D-A7C0-F995-C3A725083538}"/>
              </a:ext>
            </a:extLst>
          </p:cNvPr>
          <p:cNvSpPr txBox="1"/>
          <p:nvPr/>
        </p:nvSpPr>
        <p:spPr>
          <a:xfrm>
            <a:off x="5951985" y="1356510"/>
            <a:ext cx="3775095" cy="523220"/>
          </a:xfrm>
          <a:prstGeom prst="rect">
            <a:avLst/>
          </a:prstGeom>
          <a:noFill/>
        </p:spPr>
        <p:txBody>
          <a:bodyPr wrap="square" rtlCol="0">
            <a:spAutoFit/>
          </a:bodyPr>
          <a:lstStyle/>
          <a:p>
            <a:r>
              <a:rPr lang="es-ES" sz="1400" dirty="0"/>
              <a:t>Ejemplo de resultados de inspecciones técnicas en carretera (Austria ´08) </a:t>
            </a:r>
            <a:endParaRPr lang="de-AT" sz="1350" dirty="0"/>
          </a:p>
        </p:txBody>
      </p:sp>
      <p:pic>
        <p:nvPicPr>
          <p:cNvPr id="5" name="Picture 4">
            <a:extLst>
              <a:ext uri="{FF2B5EF4-FFF2-40B4-BE49-F238E27FC236}">
                <a16:creationId xmlns:a16="http://schemas.microsoft.com/office/drawing/2014/main" id="{EC5EC05C-5E51-FF80-AC96-F7F7C2693D9C}"/>
              </a:ext>
            </a:extLst>
          </p:cNvPr>
          <p:cNvPicPr>
            <a:picLocks noChangeAspect="1"/>
          </p:cNvPicPr>
          <p:nvPr/>
        </p:nvPicPr>
        <p:blipFill>
          <a:blip r:embed="rId8"/>
          <a:stretch>
            <a:fillRect/>
          </a:stretch>
        </p:blipFill>
        <p:spPr>
          <a:xfrm>
            <a:off x="5978967" y="4513164"/>
            <a:ext cx="4572000" cy="2070198"/>
          </a:xfrm>
          <a:prstGeom prst="rect">
            <a:avLst/>
          </a:prstGeom>
        </p:spPr>
      </p:pic>
    </p:spTree>
    <p:extLst>
      <p:ext uri="{BB962C8B-B14F-4D97-AF65-F5344CB8AC3E}">
        <p14:creationId xmlns:p14="http://schemas.microsoft.com/office/powerpoint/2010/main" val="3181456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8807" y="194047"/>
            <a:ext cx="3693248" cy="1038561"/>
          </a:xfrm>
          <a:prstGeom prst="rect">
            <a:avLst/>
          </a:prstGeom>
        </p:spPr>
      </p:pic>
      <p:sp>
        <p:nvSpPr>
          <p:cNvPr id="3" name="Title 1">
            <a:extLst>
              <a:ext uri="{FF2B5EF4-FFF2-40B4-BE49-F238E27FC236}">
                <a16:creationId xmlns:a16="http://schemas.microsoft.com/office/drawing/2014/main" id="{CE64B186-8938-6C89-55BD-3FF17826487C}"/>
              </a:ext>
            </a:extLst>
          </p:cNvPr>
          <p:cNvSpPr>
            <a:spLocks noGrp="1"/>
          </p:cNvSpPr>
          <p:nvPr>
            <p:ph type="title"/>
          </p:nvPr>
        </p:nvSpPr>
        <p:spPr>
          <a:xfrm>
            <a:off x="1987391" y="3429000"/>
            <a:ext cx="9280684" cy="865187"/>
          </a:xfrm>
        </p:spPr>
        <p:txBody>
          <a:bodyPr>
            <a:noAutofit/>
          </a:bodyPr>
          <a:lstStyle/>
          <a:p>
            <a:r>
              <a:rPr lang="es-ES" sz="2800" b="1" dirty="0"/>
              <a:t>Grupo de trabajo informal sobre vehículos usados y nuevos más seguros y limpios para países de ingresos bajos y medianos </a:t>
            </a:r>
            <a:br>
              <a:rPr lang="es-ES" sz="2800" b="1" dirty="0"/>
            </a:br>
            <a:r>
              <a:rPr lang="es-ES" sz="2800" b="1" dirty="0"/>
              <a:t>GTI SCUNV</a:t>
            </a:r>
            <a:br>
              <a:rPr lang="es-ES" sz="4000" b="1" dirty="0"/>
            </a:br>
            <a:r>
              <a:rPr lang="es-ES" sz="2000" dirty="0"/>
              <a:t>Establecido por el WP.29 en su 185º período de sesiones en 2021, Tareas: </a:t>
            </a:r>
            <a:br>
              <a:rPr lang="es-ES" sz="2000" dirty="0"/>
            </a:br>
            <a:br>
              <a:rPr lang="es-ES" sz="2000" dirty="0"/>
            </a:br>
            <a:r>
              <a:rPr lang="es-ES" sz="2000" dirty="0"/>
              <a:t>Establecimiento de requisitos mínimos para las inspecciones de exportaciones e importaciones.</a:t>
            </a:r>
            <a:br>
              <a:rPr lang="es-ES" sz="2000" dirty="0"/>
            </a:br>
            <a:br>
              <a:rPr lang="es-ES" sz="2000" dirty="0"/>
            </a:br>
            <a:r>
              <a:rPr lang="es-ES" sz="2000" dirty="0"/>
              <a:t>Intercambio de información entre países exportadores e importadores. </a:t>
            </a:r>
            <a:br>
              <a:rPr lang="es-ES" sz="2000" dirty="0"/>
            </a:br>
            <a:br>
              <a:rPr lang="es-ES" sz="2000" dirty="0"/>
            </a:br>
            <a:r>
              <a:rPr lang="es-ES" sz="2000" dirty="0"/>
              <a:t>Requisitos mínimos de seguridad y medioambientales cuando el vehículo era nuevo y para vehículos nuevos </a:t>
            </a:r>
            <a:br>
              <a:rPr lang="es-ES" sz="2000" dirty="0"/>
            </a:br>
            <a:br>
              <a:rPr lang="es-ES" sz="2000" dirty="0"/>
            </a:br>
            <a:r>
              <a:rPr lang="es-ES" sz="2000" b="1" dirty="0"/>
              <a:t>Próximo paso: VEHÍCULOS USADOS MÁS SEGUROS Y LIMPIOS PARA AMÉRICA LATINA Y EL CARIBE </a:t>
            </a:r>
            <a:br>
              <a:rPr lang="es-ES" sz="2000" dirty="0"/>
            </a:br>
            <a:r>
              <a:rPr lang="es-ES" sz="2000" dirty="0"/>
              <a:t>Miembros: países interesados/partes interesadas de países exportadores e importadores</a:t>
            </a:r>
            <a:endParaRPr lang="en-GB" sz="2000" b="1" dirty="0"/>
          </a:p>
        </p:txBody>
      </p:sp>
    </p:spTree>
    <p:extLst>
      <p:ext uri="{BB962C8B-B14F-4D97-AF65-F5344CB8AC3E}">
        <p14:creationId xmlns:p14="http://schemas.microsoft.com/office/powerpoint/2010/main" val="2150274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9" y="22679"/>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7382" y="102031"/>
            <a:ext cx="3693248" cy="1038561"/>
          </a:xfrm>
          <a:prstGeom prst="rect">
            <a:avLst/>
          </a:prstGeom>
        </p:spPr>
      </p:pic>
      <p:sp>
        <p:nvSpPr>
          <p:cNvPr id="2" name="Title 1">
            <a:extLst>
              <a:ext uri="{FF2B5EF4-FFF2-40B4-BE49-F238E27FC236}">
                <a16:creationId xmlns:a16="http://schemas.microsoft.com/office/drawing/2014/main" id="{BC935EED-A034-34B0-F806-82EC6167D3A1}"/>
              </a:ext>
            </a:extLst>
          </p:cNvPr>
          <p:cNvSpPr>
            <a:spLocks noGrp="1"/>
          </p:cNvSpPr>
          <p:nvPr>
            <p:ph type="title"/>
          </p:nvPr>
        </p:nvSpPr>
        <p:spPr>
          <a:xfrm>
            <a:off x="1487488" y="1007573"/>
            <a:ext cx="10037762" cy="865188"/>
          </a:xfrm>
        </p:spPr>
        <p:txBody>
          <a:bodyPr>
            <a:normAutofit fontScale="90000"/>
          </a:bodyPr>
          <a:lstStyle/>
          <a:p>
            <a:r>
              <a:rPr lang="es-ES" sz="3200" dirty="0">
                <a:latin typeface="Arial" panose="020B0604020202020204" pitchFamily="34" charset="0"/>
                <a:cs typeface="Arial" panose="020B0604020202020204" pitchFamily="34" charset="0"/>
              </a:rPr>
              <a:t>Borrador de actividades propuestas: puntos que ya se abordaron y puntos de acción recientemente identificados</a:t>
            </a:r>
            <a:endParaRPr lang="en-GB" sz="32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D37FD710-0583-DB14-C2DB-5C451243EB5A}"/>
              </a:ext>
            </a:extLst>
          </p:cNvPr>
          <p:cNvSpPr>
            <a:spLocks noGrp="1"/>
          </p:cNvSpPr>
          <p:nvPr>
            <p:ph idx="1"/>
          </p:nvPr>
        </p:nvSpPr>
        <p:spPr>
          <a:xfrm>
            <a:off x="689246" y="1607527"/>
            <a:ext cx="11473315" cy="5449155"/>
          </a:xfrm>
        </p:spPr>
        <p:txBody>
          <a:bodyPr>
            <a:normAutofit fontScale="32500" lnSpcReduction="20000"/>
          </a:bodyPr>
          <a:lstStyle/>
          <a:p>
            <a:pPr marL="0" indent="0" algn="just">
              <a:buNone/>
            </a:pPr>
            <a:endParaRPr lang="en-US" sz="2500" b="1" kern="100" dirty="0">
              <a:effectLst/>
              <a:latin typeface="Times New Roman" panose="02020603050405020304" pitchFamily="18" charset="0"/>
              <a:ea typeface="SimSun" panose="02010600030101010101" pitchFamily="2" charset="-122"/>
              <a:cs typeface="Arial" panose="020B0604020202020204" pitchFamily="34" charset="0"/>
            </a:endParaRPr>
          </a:p>
          <a:p>
            <a:pPr marL="0" indent="0" rtl="0">
              <a:buNone/>
            </a:pPr>
            <a:r>
              <a:rPr lang="es-ES" sz="4800" b="1" dirty="0"/>
              <a:t>Se abordarán los siguientes elementos y en el orden en que aparecen; </a:t>
            </a:r>
          </a:p>
          <a:p>
            <a:pPr rtl="0">
              <a:buFont typeface="Wingdings" panose="05000000000000000000" pitchFamily="2" charset="2"/>
              <a:buChar char="Ø"/>
            </a:pPr>
            <a:r>
              <a:rPr lang="es-ES" sz="4800" i="1" dirty="0"/>
              <a:t>Prioridad 1: Vehículos usados</a:t>
            </a:r>
            <a:r>
              <a:rPr lang="es-ES" sz="4800" dirty="0"/>
              <a:t>: </a:t>
            </a:r>
            <a:r>
              <a:rPr lang="es-ES" sz="4800" dirty="0">
                <a:solidFill>
                  <a:srgbClr val="00B0F0"/>
                </a:solidFill>
              </a:rPr>
              <a:t>actualmente en tratamiento </a:t>
            </a:r>
          </a:p>
          <a:p>
            <a:pPr rtl="0">
              <a:buFont typeface="Wingdings" panose="05000000000000000000" pitchFamily="2" charset="2"/>
              <a:buChar char="Ø"/>
            </a:pPr>
            <a:r>
              <a:rPr lang="es-ES" sz="4800" i="1" dirty="0"/>
              <a:t>Prioridad 2: Vehículos nuevos: </a:t>
            </a:r>
            <a:r>
              <a:rPr lang="es-ES" sz="4800" dirty="0">
                <a:solidFill>
                  <a:srgbClr val="00B0F0"/>
                </a:solidFill>
              </a:rPr>
              <a:t>la interacción se inició en octubre de 2023 y continuará durante 2024. </a:t>
            </a:r>
          </a:p>
          <a:p>
            <a:pPr marL="0" indent="0" rtl="0">
              <a:buNone/>
            </a:pPr>
            <a:r>
              <a:rPr lang="es-ES" sz="4800" b="1" dirty="0"/>
              <a:t>Vehículo usado </a:t>
            </a:r>
          </a:p>
          <a:p>
            <a:pPr marL="0" indent="0" rtl="0">
              <a:buNone/>
            </a:pPr>
            <a:r>
              <a:rPr lang="es-ES" sz="4800" dirty="0"/>
              <a:t>Las siguientes preguntas están recibiendo atención: En el lugar de envío/En el lugar de llegada</a:t>
            </a:r>
          </a:p>
          <a:p>
            <a:pPr marL="914400" indent="-914400" rtl="0">
              <a:buFont typeface="+mj-lt"/>
              <a:buAutoNum type="alphaLcPeriod"/>
            </a:pPr>
            <a:r>
              <a:rPr lang="es-ES" sz="4800" i="1" dirty="0"/>
              <a:t> ¿Qué elementos deben inspeccionarse</a:t>
            </a:r>
            <a:r>
              <a:rPr lang="es-ES" sz="4800" dirty="0"/>
              <a:t>?– </a:t>
            </a:r>
            <a:r>
              <a:rPr lang="es-ES" sz="4800" i="1" dirty="0"/>
              <a:t>El IWG (</a:t>
            </a:r>
            <a:r>
              <a:rPr lang="es-ES" sz="4800" i="1" dirty="0" err="1"/>
              <a:t>Task</a:t>
            </a:r>
            <a:r>
              <a:rPr lang="es-ES" sz="4800" i="1" dirty="0"/>
              <a:t> </a:t>
            </a:r>
            <a:r>
              <a:rPr lang="es-ES" sz="4800" i="1" dirty="0" err="1"/>
              <a:t>Force</a:t>
            </a:r>
            <a:r>
              <a:rPr lang="es-ES" sz="4800" i="1" dirty="0"/>
              <a:t>) ha identificado los principales elementos para la inspección. </a:t>
            </a:r>
          </a:p>
          <a:p>
            <a:pPr marL="914400" indent="-914400" rtl="0">
              <a:buFont typeface="+mj-lt"/>
              <a:buAutoNum type="alphaLcPeriod"/>
            </a:pPr>
            <a:r>
              <a:rPr lang="es-ES" sz="4800" i="1" dirty="0"/>
              <a:t>¿Cuál es el posible método de inspección? – </a:t>
            </a:r>
            <a:r>
              <a:rPr lang="es-ES" sz="4800" i="1" dirty="0">
                <a:solidFill>
                  <a:srgbClr val="00B0F0"/>
                </a:solidFill>
              </a:rPr>
              <a:t>Una vez concluida y adoptada la finalización de los Puntos Principales según el punto a), se abordará el método de Inspección.</a:t>
            </a:r>
            <a:r>
              <a:rPr lang="es-ES" sz="4800" dirty="0">
                <a:solidFill>
                  <a:srgbClr val="00B0F0"/>
                </a:solidFill>
              </a:rPr>
              <a:t> </a:t>
            </a:r>
          </a:p>
          <a:p>
            <a:pPr marL="914400" indent="-914400" rtl="0">
              <a:buFont typeface="+mj-lt"/>
              <a:buAutoNum type="alphaLcPeriod"/>
            </a:pPr>
            <a:r>
              <a:rPr lang="es-ES" sz="4800" dirty="0"/>
              <a:t>¿Qué tipo de información se debe capturar? – </a:t>
            </a:r>
            <a:r>
              <a:rPr lang="es-ES" sz="4800" dirty="0">
                <a:solidFill>
                  <a:srgbClr val="00B0F0"/>
                </a:solidFill>
              </a:rPr>
              <a:t>Se abordará dentro de las próximas dos reuniones que tendrán lugar en 2024.</a:t>
            </a:r>
          </a:p>
          <a:p>
            <a:pPr marL="0" indent="0" rtl="0">
              <a:buNone/>
            </a:pPr>
            <a:r>
              <a:rPr lang="es-ES" sz="4800" b="1" dirty="0"/>
              <a:t>Intercambio de datos e información. </a:t>
            </a:r>
          </a:p>
          <a:p>
            <a:pPr marL="914400" indent="-914400" rtl="0">
              <a:buAutoNum type="alphaLcPeriod"/>
            </a:pPr>
            <a:r>
              <a:rPr lang="es-ES" sz="4800" i="1" dirty="0"/>
              <a:t>¿Qué tipo de transferencia de datos/información se requiere? – </a:t>
            </a:r>
            <a:r>
              <a:rPr lang="es-ES" sz="4800" i="1" dirty="0">
                <a:solidFill>
                  <a:srgbClr val="00B0F0"/>
                </a:solidFill>
              </a:rPr>
              <a:t>Se llevaron a cabo discusiones iniciales, pero es necesario seguir discutiéndolas.</a:t>
            </a:r>
          </a:p>
          <a:p>
            <a:pPr marL="914400" indent="-914400" rtl="0">
              <a:buAutoNum type="alphaLcPeriod"/>
            </a:pPr>
            <a:r>
              <a:rPr lang="es-ES" sz="4800" i="1" dirty="0"/>
              <a:t>¿Qué tipo de elementos/estructura de datos serían adecuados? - </a:t>
            </a:r>
            <a:r>
              <a:rPr lang="es-ES" sz="4800" i="1" dirty="0">
                <a:solidFill>
                  <a:srgbClr val="00B0F0"/>
                </a:solidFill>
              </a:rPr>
              <a:t>Se abordará durante las discusiones que seguirán según el punto</a:t>
            </a:r>
            <a:r>
              <a:rPr lang="es-ES" sz="4800" i="1" dirty="0"/>
              <a:t> </a:t>
            </a:r>
          </a:p>
          <a:p>
            <a:pPr marL="0" indent="0" rtl="0">
              <a:buNone/>
            </a:pPr>
            <a:r>
              <a:rPr lang="es-ES" sz="4800" b="1" dirty="0"/>
              <a:t>Vehículos Nuevos (Cuando el vehículo era nuevo) </a:t>
            </a:r>
          </a:p>
          <a:p>
            <a:pPr marL="0" indent="0" rtl="0">
              <a:buNone/>
            </a:pPr>
            <a:r>
              <a:rPr lang="es-ES" sz="4800" dirty="0"/>
              <a:t>Se deben considerar las siguientes preguntas: </a:t>
            </a:r>
          </a:p>
          <a:p>
            <a:pPr marL="914400" indent="-914400" rtl="0">
              <a:buAutoNum type="alphaLcPeriod"/>
            </a:pPr>
            <a:r>
              <a:rPr lang="es-ES" sz="4800" i="1" dirty="0"/>
              <a:t>¿Qué elementos deben cubrirse en las categorías de: </a:t>
            </a:r>
          </a:p>
          <a:p>
            <a:pPr marL="0" indent="0" rtl="0">
              <a:buNone/>
            </a:pPr>
            <a:r>
              <a:rPr lang="es-ES" sz="4800" i="1" dirty="0"/>
              <a:t>                   i.  Seguridad activa, seguridad pasiva, seguridad general: </a:t>
            </a:r>
            <a:r>
              <a:rPr lang="es-ES" sz="4800" i="1" dirty="0">
                <a:solidFill>
                  <a:srgbClr val="00B0F0"/>
                </a:solidFill>
              </a:rPr>
              <a:t>actualmente en tratamiento</a:t>
            </a:r>
          </a:p>
          <a:p>
            <a:endParaRPr lang="en-GB" sz="6200" dirty="0"/>
          </a:p>
        </p:txBody>
      </p:sp>
    </p:spTree>
    <p:extLst>
      <p:ext uri="{BB962C8B-B14F-4D97-AF65-F5344CB8AC3E}">
        <p14:creationId xmlns:p14="http://schemas.microsoft.com/office/powerpoint/2010/main" val="778265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62917" y="597225"/>
            <a:ext cx="4104258" cy="86518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latin typeface="Arial" panose="020B0604020202020204" pitchFamily="34" charset="0"/>
                <a:cs typeface="Arial" panose="020B0604020202020204" pitchFamily="34" charset="0"/>
              </a:rPr>
              <a:t>¿Proteger a los niños en los coches?</a:t>
            </a:r>
          </a:p>
          <a:p>
            <a:r>
              <a:rPr lang="es-ES" sz="3600" b="1" dirty="0">
                <a:latin typeface="Arial" panose="020B0604020202020204" pitchFamily="34" charset="0"/>
                <a:cs typeface="Arial" panose="020B0604020202020204" pitchFamily="34" charset="0"/>
              </a:rPr>
              <a:t>Utilice sistemas de retención infantil</a:t>
            </a:r>
          </a:p>
          <a:p>
            <a:endParaRPr lang="es-ES" sz="3600" b="1" dirty="0">
              <a:latin typeface="Arial" panose="020B0604020202020204" pitchFamily="34" charset="0"/>
              <a:cs typeface="Arial" panose="020B0604020202020204" pitchFamily="34" charset="0"/>
            </a:endParaRPr>
          </a:p>
          <a:p>
            <a:r>
              <a:rPr lang="es-ES" sz="3600" b="1" dirty="0">
                <a:latin typeface="Arial" panose="020B0604020202020204" pitchFamily="34" charset="0"/>
                <a:cs typeface="Arial" panose="020B0604020202020204" pitchFamily="34" charset="0"/>
              </a:rPr>
              <a:t>Reglamento n.º 129 de las Naciones Unidas para sillas por niños</a:t>
            </a:r>
            <a:endParaRPr lang="fr-CH" sz="3600" dirty="0">
              <a:latin typeface="Arial" panose="020B0604020202020204" pitchFamily="34" charset="0"/>
              <a:cs typeface="Arial" panose="020B0604020202020204" pitchFamily="34" charset="0"/>
            </a:endParaRPr>
          </a:p>
          <a:p>
            <a:endParaRPr lang="en-GB" sz="4800" dirty="0">
              <a:latin typeface="Arial" panose="020B0604020202020204" pitchFamily="34" charset="0"/>
              <a:cs typeface="Arial" panose="020B0604020202020204" pitchFamily="34" charset="0"/>
            </a:endParaRPr>
          </a:p>
          <a:p>
            <a:endParaRPr lang="en-GB" sz="4000" dirty="0">
              <a:latin typeface="Arial" panose="020B0604020202020204" pitchFamily="34" charset="0"/>
              <a:cs typeface="Arial" panose="020B0604020202020204" pitchFamily="34" charset="0"/>
            </a:endParaRPr>
          </a:p>
          <a:p>
            <a:r>
              <a:rPr lang="en-GB" sz="4000" dirty="0">
                <a:latin typeface="Arial" panose="020B0604020202020204" pitchFamily="34" charset="0"/>
                <a:cs typeface="Arial" panose="020B0604020202020204" pitchFamily="34" charset="0"/>
              </a:rPr>
              <a:t> </a:t>
            </a:r>
          </a:p>
        </p:txBody>
      </p:sp>
      <p:pic>
        <p:nvPicPr>
          <p:cNvPr id="3" name="Picture 2" descr="C:\Users\gianotti\AppData\Local\Temp\notes256C9A\~429997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6080" y="980728"/>
            <a:ext cx="3185160" cy="4210050"/>
          </a:xfrm>
          <a:prstGeom prst="rect">
            <a:avLst/>
          </a:prstGeom>
          <a:noFill/>
          <a:ln>
            <a:noFill/>
          </a:ln>
        </p:spPr>
      </p:pic>
    </p:spTree>
    <p:extLst>
      <p:ext uri="{BB962C8B-B14F-4D97-AF65-F5344CB8AC3E}">
        <p14:creationId xmlns:p14="http://schemas.microsoft.com/office/powerpoint/2010/main" val="1316789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93565B-82A0-4D53-BEC0-1599542DFDF3}"/>
              </a:ext>
            </a:extLst>
          </p:cNvPr>
          <p:cNvSpPr txBox="1">
            <a:spLocks/>
          </p:cNvSpPr>
          <p:nvPr/>
        </p:nvSpPr>
        <p:spPr>
          <a:xfrm>
            <a:off x="2101792" y="1042840"/>
            <a:ext cx="7886700" cy="99417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300" dirty="0">
                <a:latin typeface="Rubik" pitchFamily="2" charset="-79"/>
                <a:cs typeface="Rubik" pitchFamily="2" charset="-79"/>
              </a:rPr>
              <a:t>Background</a:t>
            </a:r>
          </a:p>
        </p:txBody>
      </p:sp>
      <p:sp>
        <p:nvSpPr>
          <p:cNvPr id="5" name="TextBox 4">
            <a:extLst>
              <a:ext uri="{FF2B5EF4-FFF2-40B4-BE49-F238E27FC236}">
                <a16:creationId xmlns:a16="http://schemas.microsoft.com/office/drawing/2014/main" id="{0CCC8D90-D0A0-4842-A5C7-0FAF34D3AB15}"/>
              </a:ext>
            </a:extLst>
          </p:cNvPr>
          <p:cNvSpPr txBox="1"/>
          <p:nvPr/>
        </p:nvSpPr>
        <p:spPr>
          <a:xfrm>
            <a:off x="1739305" y="2123342"/>
            <a:ext cx="8082662" cy="369332"/>
          </a:xfrm>
          <a:prstGeom prst="rect">
            <a:avLst/>
          </a:prstGeom>
          <a:noFill/>
        </p:spPr>
        <p:txBody>
          <a:bodyPr wrap="none" rtlCol="0">
            <a:spAutoFit/>
          </a:bodyPr>
          <a:lstStyle/>
          <a:p>
            <a:r>
              <a:rPr lang="en-GB" dirty="0">
                <a:latin typeface="Berlin Sans FB Demi" panose="020E0802020502020306" pitchFamily="34" charset="0"/>
              </a:rPr>
              <a:t>Resolution 74/299 adopted by the UN General Assembly on August 31, 2020:</a:t>
            </a:r>
          </a:p>
        </p:txBody>
      </p:sp>
      <p:pic>
        <p:nvPicPr>
          <p:cNvPr id="7" name="Picture 6">
            <a:extLst>
              <a:ext uri="{FF2B5EF4-FFF2-40B4-BE49-F238E27FC236}">
                <a16:creationId xmlns:a16="http://schemas.microsoft.com/office/drawing/2014/main" id="{66686BE0-EE53-4747-9953-1DE2F7882A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079"/>
          <a:stretch/>
        </p:blipFill>
        <p:spPr bwMode="auto">
          <a:xfrm>
            <a:off x="1739306" y="2819887"/>
            <a:ext cx="2628503" cy="23635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Content Placeholder 2">
            <a:extLst>
              <a:ext uri="{FF2B5EF4-FFF2-40B4-BE49-F238E27FC236}">
                <a16:creationId xmlns:a16="http://schemas.microsoft.com/office/drawing/2014/main" id="{FC04A776-9A0E-86FA-CFB9-D14FE7856080}"/>
              </a:ext>
            </a:extLst>
          </p:cNvPr>
          <p:cNvGraphicFramePr/>
          <p:nvPr/>
        </p:nvGraphicFramePr>
        <p:xfrm>
          <a:off x="3166146" y="2843445"/>
          <a:ext cx="6822347" cy="2346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01762CCE-0F2C-408C-9473-2B28C8150A02}"/>
              </a:ext>
            </a:extLst>
          </p:cNvPr>
          <p:cNvSpPr txBox="1"/>
          <p:nvPr/>
        </p:nvSpPr>
        <p:spPr>
          <a:xfrm>
            <a:off x="2104638" y="1042841"/>
            <a:ext cx="5359514" cy="3139321"/>
          </a:xfrm>
          <a:prstGeom prst="rect">
            <a:avLst/>
          </a:prstGeom>
          <a:solidFill>
            <a:srgbClr val="FFC000"/>
          </a:solidFill>
          <a:ln>
            <a:solidFill>
              <a:schemeClr val="bg1"/>
            </a:solidFill>
          </a:ln>
          <a:scene3d>
            <a:camera prst="orthographicFront"/>
            <a:lightRig rig="threePt" dir="t"/>
          </a:scene3d>
          <a:sp3d>
            <a:bevelT/>
          </a:sp3d>
        </p:spPr>
        <p:txBody>
          <a:bodyPr wrap="square">
            <a:spAutoFit/>
          </a:bodyPr>
          <a:lstStyle/>
          <a:p>
            <a:r>
              <a:rPr lang="es-ES" i="1" dirty="0"/>
              <a:t>Expresando su preocupación </a:t>
            </a:r>
            <a:r>
              <a:rPr lang="es-ES" dirty="0"/>
              <a:t>por el hecho de que el número de accidentes de tránsito sigue siendo inaceptablemente alto y que los accidentes representan una de las principales causas de muerte y lesiones en todo el mundo, matando a más de 1,35 millones de personas y lesionando hasta 50 millones de personas al año, de las cuales el 90% de esas víctimas se producen en países en desarrollo, </a:t>
            </a:r>
            <a:r>
              <a:rPr lang="es-ES" dirty="0">
                <a:highlight>
                  <a:srgbClr val="FFFF00"/>
                </a:highlight>
              </a:rPr>
              <a:t>y preocupado también porque los accidentes de tráfico son la principal causa de muerte en todo el mundo entre niños y jóvenes de entre 15 y 29 años de edad,</a:t>
            </a:r>
          </a:p>
        </p:txBody>
      </p:sp>
      <p:sp>
        <p:nvSpPr>
          <p:cNvPr id="12" name="TextBox 11">
            <a:extLst>
              <a:ext uri="{FF2B5EF4-FFF2-40B4-BE49-F238E27FC236}">
                <a16:creationId xmlns:a16="http://schemas.microsoft.com/office/drawing/2014/main" id="{2E380EED-E201-4BD1-BB81-92167BD94687}"/>
              </a:ext>
            </a:extLst>
          </p:cNvPr>
          <p:cNvSpPr txBox="1"/>
          <p:nvPr/>
        </p:nvSpPr>
        <p:spPr>
          <a:xfrm>
            <a:off x="5931048" y="3403545"/>
            <a:ext cx="4836057" cy="3170099"/>
          </a:xfrm>
          <a:prstGeom prst="rect">
            <a:avLst/>
          </a:prstGeom>
          <a:solidFill>
            <a:srgbClr val="FFC000"/>
          </a:solidFill>
          <a:scene3d>
            <a:camera prst="orthographicFront"/>
            <a:lightRig rig="threePt" dir="t"/>
          </a:scene3d>
          <a:sp3d>
            <a:bevelT/>
          </a:sp3d>
        </p:spPr>
        <p:txBody>
          <a:bodyPr wrap="square">
            <a:spAutoFit/>
          </a:bodyPr>
          <a:lstStyle/>
          <a:p>
            <a:r>
              <a:rPr lang="en-US" sz="2000" dirty="0">
                <a:latin typeface="Times New Roman" panose="02020603050405020304" pitchFamily="18" charset="0"/>
              </a:rPr>
              <a:t>24</a:t>
            </a:r>
            <a:r>
              <a:rPr lang="en-US" sz="2000" i="1" dirty="0">
                <a:latin typeface="Times New Roman" panose="02020603050405020304" pitchFamily="18" charset="0"/>
              </a:rPr>
              <a:t>. </a:t>
            </a:r>
            <a:r>
              <a:rPr lang="es-ES" sz="2000" i="1" dirty="0"/>
              <a:t>Insta </a:t>
            </a:r>
            <a:r>
              <a:rPr lang="es-ES" sz="2000" dirty="0"/>
              <a:t>a los Estados miembros a implementar políticas de seguridad vial para la protección de los usuarios más vulnerables de la carretera, </a:t>
            </a:r>
            <a:r>
              <a:rPr lang="es-ES" sz="2000" dirty="0">
                <a:highlight>
                  <a:srgbClr val="FFFF00"/>
                </a:highlight>
              </a:rPr>
              <a:t>en particular niños, jóvenes</a:t>
            </a:r>
            <a:r>
              <a:rPr lang="es-ES" sz="2000" dirty="0"/>
              <a:t> y personas mayores. y las personas con discapacidad, teniendo en cuenta </a:t>
            </a:r>
            <a:r>
              <a:rPr lang="es-ES" sz="2000" dirty="0">
                <a:highlight>
                  <a:srgbClr val="FFFF00"/>
                </a:highlight>
              </a:rPr>
              <a:t>las obligaciones respectivas de los Estados Miembros en virtud de los instrumentos jurídicos pertinentes de las Naciones Unidas, según corresponda.</a:t>
            </a:r>
          </a:p>
        </p:txBody>
      </p:sp>
    </p:spTree>
    <p:extLst>
      <p:ext uri="{BB962C8B-B14F-4D97-AF65-F5344CB8AC3E}">
        <p14:creationId xmlns:p14="http://schemas.microsoft.com/office/powerpoint/2010/main" val="310023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AA9E0-36E1-4AC7-862C-DC4AB5D6CA62}"/>
              </a:ext>
            </a:extLst>
          </p:cNvPr>
          <p:cNvSpPr>
            <a:spLocks noGrp="1"/>
          </p:cNvSpPr>
          <p:nvPr>
            <p:ph type="title"/>
          </p:nvPr>
        </p:nvSpPr>
        <p:spPr>
          <a:xfrm>
            <a:off x="5230776" y="188640"/>
            <a:ext cx="4939868" cy="1286160"/>
          </a:xfrm>
        </p:spPr>
        <p:txBody>
          <a:bodyPr anchor="b">
            <a:normAutofit fontScale="90000"/>
          </a:bodyPr>
          <a:lstStyle/>
          <a:p>
            <a:r>
              <a:rPr lang="es-ES" sz="4100" b="1" dirty="0"/>
              <a:t>Por qué utilizar sistemas de retención infantil</a:t>
            </a:r>
            <a:endParaRPr lang="en-GB" sz="4100" b="1" dirty="0"/>
          </a:p>
        </p:txBody>
      </p:sp>
      <p:sp>
        <p:nvSpPr>
          <p:cNvPr id="3" name="Content Placeholder 2">
            <a:extLst>
              <a:ext uri="{FF2B5EF4-FFF2-40B4-BE49-F238E27FC236}">
                <a16:creationId xmlns:a16="http://schemas.microsoft.com/office/drawing/2014/main" id="{E12C0599-39F6-421C-B47E-684939996FE5}"/>
              </a:ext>
            </a:extLst>
          </p:cNvPr>
          <p:cNvSpPr>
            <a:spLocks noGrp="1"/>
          </p:cNvSpPr>
          <p:nvPr>
            <p:ph idx="1"/>
          </p:nvPr>
        </p:nvSpPr>
        <p:spPr>
          <a:xfrm>
            <a:off x="5333990" y="1438714"/>
            <a:ext cx="4939867" cy="3785419"/>
          </a:xfrm>
        </p:spPr>
        <p:txBody>
          <a:bodyPr>
            <a:noAutofit/>
          </a:bodyPr>
          <a:lstStyle/>
          <a:p>
            <a:r>
              <a:rPr lang="es-ES" sz="2400" dirty="0">
                <a:latin typeface="Myriad Pro"/>
              </a:rPr>
              <a:t>El uso legal de equipos de seguridad infantil reduce el riesgo de muerte en un 40 por ciento, el riesgo de lesiones graves en un 35 por ciento y el riesgo de lesiones leves en un 20 por ciento.</a:t>
            </a:r>
          </a:p>
        </p:txBody>
      </p:sp>
      <p:pic>
        <p:nvPicPr>
          <p:cNvPr id="15" name="Picture 14">
            <a:extLst>
              <a:ext uri="{FF2B5EF4-FFF2-40B4-BE49-F238E27FC236}">
                <a16:creationId xmlns:a16="http://schemas.microsoft.com/office/drawing/2014/main" id="{03C32BED-D32A-4A23-85CB-EEFF12312BAF}"/>
              </a:ext>
            </a:extLst>
          </p:cNvPr>
          <p:cNvPicPr>
            <a:picLocks noChangeAspect="1"/>
          </p:cNvPicPr>
          <p:nvPr/>
        </p:nvPicPr>
        <p:blipFill rotWithShape="1">
          <a:blip r:embed="rId3"/>
          <a:srcRect l="43122" r="28362"/>
          <a:stretch/>
        </p:blipFill>
        <p:spPr>
          <a:xfrm>
            <a:off x="1524021" y="10"/>
            <a:ext cx="3476673" cy="6021278"/>
          </a:xfrm>
          <a:prstGeom prst="rect">
            <a:avLst/>
          </a:prstGeom>
          <a:effectLst/>
        </p:spPr>
      </p:pic>
    </p:spTree>
    <p:extLst>
      <p:ext uri="{BB962C8B-B14F-4D97-AF65-F5344CB8AC3E}">
        <p14:creationId xmlns:p14="http://schemas.microsoft.com/office/powerpoint/2010/main" val="2998819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063750" y="547590"/>
            <a:ext cx="7920038" cy="865187"/>
          </a:xfrm>
        </p:spPr>
        <p:txBody>
          <a:bodyPr>
            <a:normAutofit fontScale="90000"/>
          </a:bodyPr>
          <a:lstStyle/>
          <a:p>
            <a:r>
              <a:rPr lang="es-ES" sz="4000" b="1" dirty="0"/>
              <a:t>Utilice siempre un sistema de retención infantil cuando transporte a su hijo en un automóvil.</a:t>
            </a:r>
            <a:endParaRPr lang="en-GB" sz="4000" b="1" dirty="0"/>
          </a:p>
        </p:txBody>
      </p:sp>
      <p:sp>
        <p:nvSpPr>
          <p:cNvPr id="2" name="Content Placeholder 1"/>
          <p:cNvSpPr>
            <a:spLocks noGrp="1"/>
          </p:cNvSpPr>
          <p:nvPr>
            <p:ph idx="1"/>
          </p:nvPr>
        </p:nvSpPr>
        <p:spPr/>
        <p:txBody>
          <a:bodyPr>
            <a:normAutofit/>
          </a:bodyPr>
          <a:lstStyle/>
          <a:p>
            <a:pPr>
              <a:buFont typeface="Wingdings" panose="05000000000000000000" pitchFamily="2" charset="2"/>
              <a:buChar char="q"/>
            </a:pPr>
            <a:r>
              <a:rPr lang="es-ES" dirty="0"/>
              <a:t>Los bebés y los niños pequeños tienen, en comparación con los niños mayores y los adultos, músculos del cuello más débiles y una cabeza relativamente grande y pesada en relación con su cuerpo. </a:t>
            </a:r>
          </a:p>
          <a:p>
            <a:pPr>
              <a:buFont typeface="Wingdings" panose="05000000000000000000" pitchFamily="2" charset="2"/>
              <a:buChar char="q"/>
            </a:pPr>
            <a:r>
              <a:rPr lang="es-ES" dirty="0"/>
              <a:t>Para reducir el riesgo de lesiones graves en caso de colisión o frenada de emergencia, es importante que este grupo de niños sea transportado en sentido contrario a la marcha durante el mayor tiempo posible. </a:t>
            </a:r>
          </a:p>
          <a:p>
            <a:pPr>
              <a:buFont typeface="Wingdings" panose="05000000000000000000" pitchFamily="2" charset="2"/>
              <a:buChar char="q"/>
            </a:pPr>
            <a:r>
              <a:rPr lang="es-ES" dirty="0"/>
              <a:t>La mayor parte de la legislación nacional o autonómica exige el uso de sistemas de retención infantil para el transporte de niños hasta una determinada edad o altura.</a:t>
            </a:r>
            <a:endParaRPr lang="en-GB" dirty="0"/>
          </a:p>
        </p:txBody>
      </p:sp>
    </p:spTree>
    <p:extLst>
      <p:ext uri="{BB962C8B-B14F-4D97-AF65-F5344CB8AC3E}">
        <p14:creationId xmlns:p14="http://schemas.microsoft.com/office/powerpoint/2010/main" val="3868969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997075" y="371549"/>
            <a:ext cx="7920038" cy="865188"/>
          </a:xfrm>
        </p:spPr>
        <p:txBody>
          <a:bodyPr>
            <a:normAutofit fontScale="90000"/>
          </a:bodyPr>
          <a:lstStyle/>
          <a:p>
            <a:r>
              <a:rPr lang="es-ES" sz="4400" b="1" dirty="0">
                <a:latin typeface="Arial" panose="020B0604020202020204" pitchFamily="34" charset="0"/>
                <a:cs typeface="Arial" panose="020B0604020202020204" pitchFamily="34" charset="0"/>
              </a:rPr>
              <a:t>Reglamento n.º 129 de las Naciones Unidas niños</a:t>
            </a:r>
            <a:endParaRPr lang="fr-CH" sz="4400" dirty="0">
              <a:latin typeface="Arial" panose="020B0604020202020204" pitchFamily="34" charset="0"/>
              <a:cs typeface="Arial" panose="020B0604020202020204" pitchFamily="34" charset="0"/>
            </a:endParaRPr>
          </a:p>
        </p:txBody>
      </p:sp>
      <p:sp>
        <p:nvSpPr>
          <p:cNvPr id="7172" name="Rectangle 3"/>
          <p:cNvSpPr>
            <a:spLocks noGrp="1" noChangeArrowheads="1"/>
          </p:cNvSpPr>
          <p:nvPr>
            <p:ph idx="1"/>
          </p:nvPr>
        </p:nvSpPr>
        <p:spPr>
          <a:xfrm>
            <a:off x="1992313" y="1122364"/>
            <a:ext cx="7924800" cy="3819525"/>
          </a:xfrm>
        </p:spPr>
        <p:txBody>
          <a:bodyPr/>
          <a:lstStyle/>
          <a:p>
            <a:pPr marL="0" indent="0">
              <a:buNone/>
            </a:pPr>
            <a:endParaRPr lang="en-US" sz="2400" dirty="0"/>
          </a:p>
          <a:p>
            <a:pPr marL="0" indent="0">
              <a:buNone/>
            </a:pPr>
            <a:endParaRPr lang="en-US" sz="2400" dirty="0"/>
          </a:p>
        </p:txBody>
      </p:sp>
      <p:pic>
        <p:nvPicPr>
          <p:cNvPr id="3" name="Picture 2">
            <a:extLst>
              <a:ext uri="{FF2B5EF4-FFF2-40B4-BE49-F238E27FC236}">
                <a16:creationId xmlns:a16="http://schemas.microsoft.com/office/drawing/2014/main" id="{7F49985F-7B3D-41C5-A576-891DDE2B7BE4}"/>
              </a:ext>
            </a:extLst>
          </p:cNvPr>
          <p:cNvPicPr>
            <a:picLocks noChangeAspect="1"/>
          </p:cNvPicPr>
          <p:nvPr/>
        </p:nvPicPr>
        <p:blipFill>
          <a:blip r:embed="rId3"/>
          <a:stretch>
            <a:fillRect/>
          </a:stretch>
        </p:blipFill>
        <p:spPr>
          <a:xfrm>
            <a:off x="1847528" y="1236737"/>
            <a:ext cx="8706668" cy="4958824"/>
          </a:xfrm>
          <a:prstGeom prst="rect">
            <a:avLst/>
          </a:prstGeom>
        </p:spPr>
      </p:pic>
    </p:spTree>
    <p:extLst>
      <p:ext uri="{BB962C8B-B14F-4D97-AF65-F5344CB8AC3E}">
        <p14:creationId xmlns:p14="http://schemas.microsoft.com/office/powerpoint/2010/main" val="983264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063750" y="404665"/>
            <a:ext cx="7920038" cy="865187"/>
          </a:xfrm>
        </p:spPr>
        <p:txBody>
          <a:bodyPr/>
          <a:lstStyle/>
          <a:p>
            <a:r>
              <a:rPr lang="fr-CH" sz="4000" b="1" dirty="0"/>
              <a:t>Type </a:t>
            </a:r>
            <a:r>
              <a:rPr lang="fr-CH" sz="4000" b="1" dirty="0" err="1"/>
              <a:t>approval</a:t>
            </a:r>
            <a:r>
              <a:rPr lang="fr-CH" sz="4000" b="1" dirty="0"/>
              <a:t> </a:t>
            </a:r>
            <a:r>
              <a:rPr lang="fr-CH" sz="4000" b="1" dirty="0" err="1"/>
              <a:t>markings</a:t>
            </a:r>
            <a:r>
              <a:rPr lang="fr-CH" sz="4000" b="1" dirty="0"/>
              <a:t> – UN Reg. 129</a:t>
            </a:r>
            <a:endParaRPr lang="en-GB" sz="4000" b="1" dirty="0"/>
          </a:p>
        </p:txBody>
      </p:sp>
      <p:sp>
        <p:nvSpPr>
          <p:cNvPr id="5" name="Content Placeholder 4"/>
          <p:cNvSpPr>
            <a:spLocks noGrp="1"/>
          </p:cNvSpPr>
          <p:nvPr>
            <p:ph idx="1"/>
          </p:nvPr>
        </p:nvSpPr>
        <p:spPr/>
        <p:txBody>
          <a:bodyPr/>
          <a:lstStyle/>
          <a:p>
            <a:endParaRPr lang="en-GB"/>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5560" y="1052737"/>
            <a:ext cx="7992888" cy="5040559"/>
          </a:xfrm>
          <a:prstGeom prst="rect">
            <a:avLst/>
          </a:prstGeom>
          <a:noFill/>
          <a:ln>
            <a:noFill/>
          </a:ln>
          <a:effectLst>
            <a:glow rad="63500">
              <a:schemeClr val="accent6">
                <a:satMod val="175000"/>
                <a:alpha val="40000"/>
              </a:schemeClr>
            </a:glow>
          </a:effectLst>
        </p:spPr>
      </p:pic>
    </p:spTree>
    <p:extLst>
      <p:ext uri="{BB962C8B-B14F-4D97-AF65-F5344CB8AC3E}">
        <p14:creationId xmlns:p14="http://schemas.microsoft.com/office/powerpoint/2010/main" val="3934068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21CA3-FF9F-4B0D-9F64-B76DB42C8BCE}"/>
              </a:ext>
            </a:extLst>
          </p:cNvPr>
          <p:cNvSpPr>
            <a:spLocks noGrp="1"/>
          </p:cNvSpPr>
          <p:nvPr>
            <p:ph type="title"/>
          </p:nvPr>
        </p:nvSpPr>
        <p:spPr/>
        <p:txBody>
          <a:bodyPr/>
          <a:lstStyle/>
          <a:p>
            <a:r>
              <a:rPr lang="es-ES" sz="3200" b="1" dirty="0">
                <a:latin typeface="MyriadPro-Semibold"/>
              </a:rPr>
              <a:t>La magnitud de la seguridad de los niños en el tráfico rodado</a:t>
            </a:r>
            <a:endParaRPr lang="en-GB" sz="3200" dirty="0"/>
          </a:p>
        </p:txBody>
      </p:sp>
      <p:pic>
        <p:nvPicPr>
          <p:cNvPr id="5" name="Content Placeholder 4">
            <a:extLst>
              <a:ext uri="{FF2B5EF4-FFF2-40B4-BE49-F238E27FC236}">
                <a16:creationId xmlns:a16="http://schemas.microsoft.com/office/drawing/2014/main" id="{ABC98791-EAB1-49E0-B13F-1E6D74F6426F}"/>
              </a:ext>
            </a:extLst>
          </p:cNvPr>
          <p:cNvPicPr>
            <a:picLocks noGrp="1" noChangeAspect="1"/>
          </p:cNvPicPr>
          <p:nvPr>
            <p:ph idx="1"/>
          </p:nvPr>
        </p:nvPicPr>
        <p:blipFill>
          <a:blip r:embed="rId3"/>
          <a:stretch>
            <a:fillRect/>
          </a:stretch>
        </p:blipFill>
        <p:spPr>
          <a:xfrm>
            <a:off x="2032348" y="1948851"/>
            <a:ext cx="7924800" cy="3572901"/>
          </a:xfrm>
        </p:spPr>
      </p:pic>
    </p:spTree>
    <p:extLst>
      <p:ext uri="{BB962C8B-B14F-4D97-AF65-F5344CB8AC3E}">
        <p14:creationId xmlns:p14="http://schemas.microsoft.com/office/powerpoint/2010/main" val="2536353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4920-6ED4-43E9-8367-D9248905D323}"/>
              </a:ext>
            </a:extLst>
          </p:cNvPr>
          <p:cNvSpPr>
            <a:spLocks noGrp="1"/>
          </p:cNvSpPr>
          <p:nvPr>
            <p:ph type="title"/>
          </p:nvPr>
        </p:nvSpPr>
        <p:spPr/>
        <p:txBody>
          <a:bodyPr/>
          <a:lstStyle/>
          <a:p>
            <a:endParaRPr lang="en-GB" dirty="0"/>
          </a:p>
        </p:txBody>
      </p:sp>
      <p:pic>
        <p:nvPicPr>
          <p:cNvPr id="5" name="Content Placeholder 4">
            <a:extLst>
              <a:ext uri="{FF2B5EF4-FFF2-40B4-BE49-F238E27FC236}">
                <a16:creationId xmlns:a16="http://schemas.microsoft.com/office/drawing/2014/main" id="{9C3C9B74-0BF1-4FD3-9AF1-F65C70292108}"/>
              </a:ext>
            </a:extLst>
          </p:cNvPr>
          <p:cNvPicPr>
            <a:picLocks noGrp="1" noChangeAspect="1"/>
          </p:cNvPicPr>
          <p:nvPr>
            <p:ph idx="1"/>
          </p:nvPr>
        </p:nvPicPr>
        <p:blipFill>
          <a:blip r:embed="rId3"/>
          <a:stretch>
            <a:fillRect/>
          </a:stretch>
        </p:blipFill>
        <p:spPr>
          <a:xfrm>
            <a:off x="2068952" y="1412777"/>
            <a:ext cx="7924800" cy="3227225"/>
          </a:xfrm>
        </p:spPr>
      </p:pic>
    </p:spTree>
    <p:extLst>
      <p:ext uri="{BB962C8B-B14F-4D97-AF65-F5344CB8AC3E}">
        <p14:creationId xmlns:p14="http://schemas.microsoft.com/office/powerpoint/2010/main" val="894309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248072" y="629268"/>
            <a:ext cx="4939868" cy="1286160"/>
          </a:xfrm>
        </p:spPr>
        <p:txBody>
          <a:bodyPr anchor="b">
            <a:normAutofit fontScale="90000"/>
          </a:bodyPr>
          <a:lstStyle/>
          <a:p>
            <a:r>
              <a:rPr lang="es-ES" sz="4100" b="1" dirty="0"/>
              <a:t>Uso y mal uso de los sistemas de retención infantil</a:t>
            </a:r>
            <a:endParaRPr lang="en-GB" sz="4100" b="1" dirty="0"/>
          </a:p>
        </p:txBody>
      </p:sp>
      <p:sp>
        <p:nvSpPr>
          <p:cNvPr id="5122" name="Content Placeholder 2"/>
          <p:cNvSpPr>
            <a:spLocks noGrp="1"/>
          </p:cNvSpPr>
          <p:nvPr>
            <p:ph idx="1"/>
          </p:nvPr>
        </p:nvSpPr>
        <p:spPr>
          <a:xfrm>
            <a:off x="5373335" y="2317315"/>
            <a:ext cx="6451236" cy="5035463"/>
          </a:xfrm>
        </p:spPr>
        <p:txBody>
          <a:bodyPr>
            <a:normAutofit/>
          </a:bodyPr>
          <a:lstStyle/>
          <a:p>
            <a:pPr>
              <a:buFont typeface="Wingdings" panose="05000000000000000000" pitchFamily="2" charset="2"/>
              <a:buChar char="q"/>
            </a:pPr>
            <a:r>
              <a:rPr lang="es-ES" sz="1700" dirty="0"/>
              <a:t>Cuando la ley exige el uso de sistemas de retención infantil, se puede observar un alto índice de uso de estos sistemas al menos para niños de hasta 1 año de edad.</a:t>
            </a:r>
          </a:p>
          <a:p>
            <a:pPr>
              <a:buFont typeface="Wingdings" panose="05000000000000000000" pitchFamily="2" charset="2"/>
              <a:buChar char="q"/>
            </a:pPr>
            <a:r>
              <a:rPr lang="es-ES" sz="1700" dirty="0"/>
              <a:t>El ritmo de uso se reduce drásticamente, especialmente a partir de los 5 años.</a:t>
            </a:r>
          </a:p>
          <a:p>
            <a:pPr>
              <a:buFont typeface="Wingdings" panose="05000000000000000000" pitchFamily="2" charset="2"/>
              <a:buChar char="q"/>
            </a:pPr>
            <a:r>
              <a:rPr lang="es-ES" sz="1700" dirty="0"/>
              <a:t>Se han observado altos índices de sistemas de retención infantil universales instalados incorrectamente o incluso de niños no sujetos en un sistema de retención infantil.</a:t>
            </a:r>
          </a:p>
          <a:p>
            <a:pPr>
              <a:buFont typeface="Wingdings" panose="05000000000000000000" pitchFamily="2" charset="2"/>
              <a:buChar char="q"/>
            </a:pPr>
            <a:r>
              <a:rPr lang="es-ES" sz="1700" dirty="0"/>
              <a:t>  Los sistemas de retención infantil que utilizan anclajes ISOFIX para su instalación reducen la posibilidad de un mal uso o instalación inadecuada</a:t>
            </a:r>
          </a:p>
          <a:p>
            <a:pPr>
              <a:buFont typeface="Wingdings" panose="05000000000000000000" pitchFamily="2" charset="2"/>
              <a:buChar char="q"/>
            </a:pPr>
            <a:r>
              <a:rPr lang="es-ES" sz="1700" dirty="0"/>
              <a:t>Los airbags deben desactivarse cuando se utiliza un sistema de retención infantil orientado hacia atrás en la primera fila.</a:t>
            </a:r>
          </a:p>
        </p:txBody>
      </p:sp>
      <p:pic>
        <p:nvPicPr>
          <p:cNvPr id="5124" name="Picture 5123">
            <a:extLst>
              <a:ext uri="{FF2B5EF4-FFF2-40B4-BE49-F238E27FC236}">
                <a16:creationId xmlns:a16="http://schemas.microsoft.com/office/drawing/2014/main" id="{0DF5C83C-B378-06EE-D1A4-D97D1627870F}"/>
              </a:ext>
            </a:extLst>
          </p:cNvPr>
          <p:cNvPicPr>
            <a:picLocks noChangeAspect="1"/>
          </p:cNvPicPr>
          <p:nvPr/>
        </p:nvPicPr>
        <p:blipFill rotWithShape="1">
          <a:blip r:embed="rId3"/>
          <a:srcRect l="38377" r="33107"/>
          <a:stretch/>
        </p:blipFill>
        <p:spPr>
          <a:xfrm>
            <a:off x="1524021" y="11"/>
            <a:ext cx="3476673" cy="6093285"/>
          </a:xfrm>
          <a:prstGeom prst="rect">
            <a:avLst/>
          </a:prstGeom>
          <a:effectLst/>
        </p:spPr>
      </p:pic>
    </p:spTree>
    <p:extLst>
      <p:ext uri="{BB962C8B-B14F-4D97-AF65-F5344CB8AC3E}">
        <p14:creationId xmlns:p14="http://schemas.microsoft.com/office/powerpoint/2010/main" val="214286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9" y="22679"/>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7382" y="102031"/>
            <a:ext cx="3693248" cy="1038561"/>
          </a:xfrm>
          <a:prstGeom prst="rect">
            <a:avLst/>
          </a:prstGeom>
        </p:spPr>
      </p:pic>
      <p:sp>
        <p:nvSpPr>
          <p:cNvPr id="4" name="Content Placeholder 2">
            <a:extLst>
              <a:ext uri="{FF2B5EF4-FFF2-40B4-BE49-F238E27FC236}">
                <a16:creationId xmlns:a16="http://schemas.microsoft.com/office/drawing/2014/main" id="{D37FD710-0583-DB14-C2DB-5C451243EB5A}"/>
              </a:ext>
            </a:extLst>
          </p:cNvPr>
          <p:cNvSpPr>
            <a:spLocks noGrp="1"/>
          </p:cNvSpPr>
          <p:nvPr>
            <p:ph idx="1"/>
          </p:nvPr>
        </p:nvSpPr>
        <p:spPr>
          <a:xfrm>
            <a:off x="689246" y="1607527"/>
            <a:ext cx="11473315" cy="5449155"/>
          </a:xfrm>
        </p:spPr>
        <p:txBody>
          <a:bodyPr>
            <a:normAutofit/>
          </a:bodyPr>
          <a:lstStyle/>
          <a:p>
            <a:pPr marL="0" indent="0" algn="just">
              <a:buNone/>
            </a:pPr>
            <a:endParaRPr lang="en-US" sz="2500" b="1" kern="100" dirty="0">
              <a:effectLst/>
              <a:latin typeface="Times New Roman" panose="02020603050405020304" pitchFamily="18" charset="0"/>
              <a:ea typeface="SimSun" panose="02010600030101010101" pitchFamily="2" charset="-122"/>
              <a:cs typeface="Arial" panose="020B0604020202020204" pitchFamily="34" charset="0"/>
            </a:endParaRPr>
          </a:p>
          <a:p>
            <a:endParaRPr lang="en-GB" sz="6200" dirty="0"/>
          </a:p>
        </p:txBody>
      </p:sp>
      <p:sp>
        <p:nvSpPr>
          <p:cNvPr id="3" name="제목 1">
            <a:extLst>
              <a:ext uri="{FF2B5EF4-FFF2-40B4-BE49-F238E27FC236}">
                <a16:creationId xmlns:a16="http://schemas.microsoft.com/office/drawing/2014/main" id="{61E0F35E-D040-50C3-81C2-54CA1A265E9E}"/>
              </a:ext>
            </a:extLst>
          </p:cNvPr>
          <p:cNvSpPr>
            <a:spLocks noGrp="1"/>
          </p:cNvSpPr>
          <p:nvPr>
            <p:ph type="title"/>
          </p:nvPr>
        </p:nvSpPr>
        <p:spPr>
          <a:xfrm>
            <a:off x="1487488" y="1396369"/>
            <a:ext cx="10037762" cy="865187"/>
          </a:xfrm>
        </p:spPr>
        <p:txBody>
          <a:bodyPr vert="horz" lIns="91440" tIns="45720" rIns="91440" bIns="45720" rtlCol="0" anchor="b" anchorCtr="0">
            <a:normAutofit fontScale="90000"/>
          </a:bodyPr>
          <a:lstStyle/>
          <a:p>
            <a:r>
              <a:rPr lang="es-ES" altLang="ko-KR" sz="3000" b="1" dirty="0"/>
              <a:t>Nuevo Reglamento de la ONU para mejorar la seguridad del transporte de niños en autobuses y autocares</a:t>
            </a:r>
            <a:r>
              <a:rPr lang="en-US" altLang="ko-KR" sz="3000" b="1" dirty="0"/>
              <a:t>N Regulation on Safer Transport of Children in Buses and Coaches </a:t>
            </a:r>
          </a:p>
        </p:txBody>
      </p:sp>
      <p:graphicFrame>
        <p:nvGraphicFramePr>
          <p:cNvPr id="5" name="제목 1">
            <a:extLst>
              <a:ext uri="{FF2B5EF4-FFF2-40B4-BE49-F238E27FC236}">
                <a16:creationId xmlns:a16="http://schemas.microsoft.com/office/drawing/2014/main" id="{D808081E-B4C7-DED0-44A2-EB23A0598822}"/>
              </a:ext>
            </a:extLst>
          </p:cNvPr>
          <p:cNvGraphicFramePr/>
          <p:nvPr>
            <p:extLst>
              <p:ext uri="{D42A27DB-BD31-4B8C-83A1-F6EECF244321}">
                <p14:modId xmlns:p14="http://schemas.microsoft.com/office/powerpoint/2010/main" val="2434597133"/>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Picture 5" descr="A person with backpacks walking into a bus&#10;&#10;Description automatically generated">
            <a:extLst>
              <a:ext uri="{FF2B5EF4-FFF2-40B4-BE49-F238E27FC236}">
                <a16:creationId xmlns:a16="http://schemas.microsoft.com/office/drawing/2014/main" id="{FEDC396E-86FE-66AB-4F4D-C40FFC733534}"/>
              </a:ext>
            </a:extLst>
          </p:cNvPr>
          <p:cNvPicPr>
            <a:picLocks noChangeAspect="1"/>
          </p:cNvPicPr>
          <p:nvPr/>
        </p:nvPicPr>
        <p:blipFill rotWithShape="1">
          <a:blip r:embed="rId12">
            <a:extLst>
              <a:ext uri="{28A0092B-C50C-407E-A947-70E740481C1C}">
                <a14:useLocalDpi xmlns:a14="http://schemas.microsoft.com/office/drawing/2010/main" val="0"/>
              </a:ext>
            </a:extLst>
          </a:blip>
          <a:srcRect l="20202" r="15662" b="2"/>
          <a:stretch/>
        </p:blipFill>
        <p:spPr>
          <a:xfrm>
            <a:off x="7675658" y="2093976"/>
            <a:ext cx="3941064" cy="4096512"/>
          </a:xfrm>
          <a:prstGeom prst="rect">
            <a:avLst/>
          </a:prstGeom>
        </p:spPr>
      </p:pic>
    </p:spTree>
    <p:extLst>
      <p:ext uri="{BB962C8B-B14F-4D97-AF65-F5344CB8AC3E}">
        <p14:creationId xmlns:p14="http://schemas.microsoft.com/office/powerpoint/2010/main" val="21400144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9" y="22679"/>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7382" y="102031"/>
            <a:ext cx="3693248" cy="1038561"/>
          </a:xfrm>
          <a:prstGeom prst="rect">
            <a:avLst/>
          </a:prstGeom>
        </p:spPr>
      </p:pic>
      <p:sp>
        <p:nvSpPr>
          <p:cNvPr id="4" name="Content Placeholder 2">
            <a:extLst>
              <a:ext uri="{FF2B5EF4-FFF2-40B4-BE49-F238E27FC236}">
                <a16:creationId xmlns:a16="http://schemas.microsoft.com/office/drawing/2014/main" id="{D37FD710-0583-DB14-C2DB-5C451243EB5A}"/>
              </a:ext>
            </a:extLst>
          </p:cNvPr>
          <p:cNvSpPr>
            <a:spLocks noGrp="1"/>
          </p:cNvSpPr>
          <p:nvPr>
            <p:ph idx="1"/>
          </p:nvPr>
        </p:nvSpPr>
        <p:spPr>
          <a:xfrm>
            <a:off x="689246" y="1607527"/>
            <a:ext cx="11473315" cy="5449155"/>
          </a:xfrm>
        </p:spPr>
        <p:txBody>
          <a:bodyPr>
            <a:normAutofit/>
          </a:bodyPr>
          <a:lstStyle/>
          <a:p>
            <a:pPr marL="0" indent="0" algn="just">
              <a:buNone/>
            </a:pPr>
            <a:endParaRPr lang="en-US" sz="2500" b="1" kern="100" dirty="0">
              <a:effectLst/>
              <a:latin typeface="Times New Roman" panose="02020603050405020304" pitchFamily="18" charset="0"/>
              <a:ea typeface="SimSun" panose="02010600030101010101" pitchFamily="2" charset="-122"/>
              <a:cs typeface="Arial" panose="020B0604020202020204" pitchFamily="34" charset="0"/>
            </a:endParaRPr>
          </a:p>
          <a:p>
            <a:endParaRPr lang="en-GB" sz="6200" dirty="0"/>
          </a:p>
        </p:txBody>
      </p:sp>
      <p:sp>
        <p:nvSpPr>
          <p:cNvPr id="3" name="Title 1">
            <a:extLst>
              <a:ext uri="{FF2B5EF4-FFF2-40B4-BE49-F238E27FC236}">
                <a16:creationId xmlns:a16="http://schemas.microsoft.com/office/drawing/2014/main" id="{1433734E-74D2-F426-1758-B9B422EB0DA7}"/>
              </a:ext>
            </a:extLst>
          </p:cNvPr>
          <p:cNvSpPr txBox="1">
            <a:spLocks/>
          </p:cNvSpPr>
          <p:nvPr/>
        </p:nvSpPr>
        <p:spPr>
          <a:xfrm>
            <a:off x="2020422" y="1208379"/>
            <a:ext cx="7920038" cy="8651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Niños abandonados en vehículos</a:t>
            </a:r>
            <a:endParaRPr lang="en-GB" b="1" dirty="0"/>
          </a:p>
        </p:txBody>
      </p:sp>
      <p:sp>
        <p:nvSpPr>
          <p:cNvPr id="5" name="Rectangle à coins arrondis 14">
            <a:extLst>
              <a:ext uri="{FF2B5EF4-FFF2-40B4-BE49-F238E27FC236}">
                <a16:creationId xmlns:a16="http://schemas.microsoft.com/office/drawing/2014/main" id="{9DC521DC-FC70-FCFC-16EF-60073EF1242C}"/>
              </a:ext>
            </a:extLst>
          </p:cNvPr>
          <p:cNvSpPr>
            <a:spLocks noChangeArrowheads="1"/>
          </p:cNvSpPr>
          <p:nvPr/>
        </p:nvSpPr>
        <p:spPr bwMode="auto">
          <a:xfrm>
            <a:off x="2668074" y="4460501"/>
            <a:ext cx="6624735" cy="1811563"/>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a:lstStyle/>
          <a:p>
            <a:pPr marL="342900" indent="-342900">
              <a:spcBef>
                <a:spcPct val="20000"/>
              </a:spcBef>
            </a:pPr>
            <a:r>
              <a:rPr lang="es-ES" sz="3600" dirty="0"/>
              <a:t>WP.29 espera su contribución la para actuar de manera receptiva!</a:t>
            </a:r>
            <a:endParaRPr lang="en-GB" sz="3600" dirty="0">
              <a:solidFill>
                <a:schemeClr val="bg1"/>
              </a:solidFill>
              <a:latin typeface="Trebuchet MS" pitchFamily="34" charset="0"/>
            </a:endParaRPr>
          </a:p>
        </p:txBody>
      </p:sp>
      <p:sp>
        <p:nvSpPr>
          <p:cNvPr id="6" name="Rectangle à coins arrondis 14">
            <a:extLst>
              <a:ext uri="{FF2B5EF4-FFF2-40B4-BE49-F238E27FC236}">
                <a16:creationId xmlns:a16="http://schemas.microsoft.com/office/drawing/2014/main" id="{D8540C33-DF8D-1E75-3B15-FE2906E9932C}"/>
              </a:ext>
            </a:extLst>
          </p:cNvPr>
          <p:cNvSpPr>
            <a:spLocks noChangeArrowheads="1"/>
          </p:cNvSpPr>
          <p:nvPr/>
        </p:nvSpPr>
        <p:spPr bwMode="auto">
          <a:xfrm>
            <a:off x="2106542" y="2320168"/>
            <a:ext cx="7920038" cy="2011936"/>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a:lstStyle/>
          <a:p>
            <a:pPr marL="342900" indent="-342900">
              <a:lnSpc>
                <a:spcPct val="80000"/>
              </a:lnSpc>
            </a:pPr>
            <a:r>
              <a:rPr lang="es-ES" sz="2400" dirty="0"/>
              <a:t>En la 192.ª sesión del WP.29 se formalizó Grupo de Trabajo Informal (IWG) que investigará y discutirá más a fondo el problema de los niños abandonados en vehículos y explorará y evaluará colectivamente posibles contramedidas según sea necesario.</a:t>
            </a:r>
            <a:endParaRPr lang="en-GB" sz="2400" dirty="0">
              <a:solidFill>
                <a:schemeClr val="bg1"/>
              </a:solidFill>
              <a:latin typeface="Trebuchet MS" pitchFamily="34" charset="0"/>
            </a:endParaRPr>
          </a:p>
        </p:txBody>
      </p:sp>
      <p:sp>
        <p:nvSpPr>
          <p:cNvPr id="11" name="Title 10">
            <a:extLst>
              <a:ext uri="{FF2B5EF4-FFF2-40B4-BE49-F238E27FC236}">
                <a16:creationId xmlns:a16="http://schemas.microsoft.com/office/drawing/2014/main" id="{597C9E64-F91D-930E-6369-6F8CE7D37889}"/>
              </a:ext>
            </a:extLst>
          </p:cNvPr>
          <p:cNvSpPr>
            <a:spLocks noGrp="1"/>
          </p:cNvSpPr>
          <p:nvPr>
            <p:ph type="title"/>
          </p:nvPr>
        </p:nvSpPr>
        <p:spPr>
          <a:xfrm>
            <a:off x="838200" y="1140592"/>
            <a:ext cx="10515600" cy="1325563"/>
          </a:xfrm>
        </p:spPr>
        <p:txBody>
          <a:bodyPr/>
          <a:lstStyle/>
          <a:p>
            <a:endParaRPr lang="en-GB" dirty="0"/>
          </a:p>
        </p:txBody>
      </p:sp>
    </p:spTree>
    <p:extLst>
      <p:ext uri="{BB962C8B-B14F-4D97-AF65-F5344CB8AC3E}">
        <p14:creationId xmlns:p14="http://schemas.microsoft.com/office/powerpoint/2010/main" val="3036634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9" y="22679"/>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7382" y="102031"/>
            <a:ext cx="3693248" cy="1038561"/>
          </a:xfrm>
          <a:prstGeom prst="rect">
            <a:avLst/>
          </a:prstGeom>
        </p:spPr>
      </p:pic>
      <p:sp>
        <p:nvSpPr>
          <p:cNvPr id="4" name="Content Placeholder 2">
            <a:extLst>
              <a:ext uri="{FF2B5EF4-FFF2-40B4-BE49-F238E27FC236}">
                <a16:creationId xmlns:a16="http://schemas.microsoft.com/office/drawing/2014/main" id="{D37FD710-0583-DB14-C2DB-5C451243EB5A}"/>
              </a:ext>
            </a:extLst>
          </p:cNvPr>
          <p:cNvSpPr>
            <a:spLocks noGrp="1"/>
          </p:cNvSpPr>
          <p:nvPr>
            <p:ph idx="1"/>
          </p:nvPr>
        </p:nvSpPr>
        <p:spPr>
          <a:xfrm>
            <a:off x="689246" y="1607527"/>
            <a:ext cx="11473315" cy="5449155"/>
          </a:xfrm>
        </p:spPr>
        <p:txBody>
          <a:bodyPr>
            <a:normAutofit/>
          </a:bodyPr>
          <a:lstStyle/>
          <a:p>
            <a:pPr marL="0" indent="0" algn="just">
              <a:buNone/>
            </a:pPr>
            <a:endParaRPr lang="en-US" sz="2500" b="1" kern="100" dirty="0">
              <a:effectLst/>
              <a:latin typeface="Times New Roman" panose="02020603050405020304" pitchFamily="18" charset="0"/>
              <a:ea typeface="SimSun" panose="02010600030101010101" pitchFamily="2" charset="-122"/>
              <a:cs typeface="Arial" panose="020B0604020202020204" pitchFamily="34" charset="0"/>
            </a:endParaRPr>
          </a:p>
          <a:p>
            <a:endParaRPr lang="en-GB" sz="6200" dirty="0"/>
          </a:p>
        </p:txBody>
      </p:sp>
      <p:sp useBgFill="1">
        <p:nvSpPr>
          <p:cNvPr id="2" name="Rectangle 1" descr="&quot;&quot;">
            <a:extLst>
              <a:ext uri="{FF2B5EF4-FFF2-40B4-BE49-F238E27FC236}">
                <a16:creationId xmlns:a16="http://schemas.microsoft.com/office/drawing/2014/main" id="{870626C3-4001-FD5B-6EC6-0563B84D1B7B}"/>
              </a:ext>
            </a:extLst>
          </p:cNvPr>
          <p:cNvSpPr/>
          <p:nvPr/>
        </p:nvSpPr>
        <p:spPr>
          <a:xfrm>
            <a:off x="0" y="2071688"/>
            <a:ext cx="12188825" cy="4786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Content Placeholder 4">
            <a:extLst>
              <a:ext uri="{FF2B5EF4-FFF2-40B4-BE49-F238E27FC236}">
                <a16:creationId xmlns:a16="http://schemas.microsoft.com/office/drawing/2014/main" id="{8F87BC95-C4CF-C0FB-5C3A-324188ED6C7B}"/>
              </a:ext>
            </a:extLst>
          </p:cNvPr>
          <p:cNvSpPr txBox="1">
            <a:spLocks noChangeArrowheads="1"/>
          </p:cNvSpPr>
          <p:nvPr/>
        </p:nvSpPr>
        <p:spPr>
          <a:xfrm>
            <a:off x="573088" y="2071688"/>
            <a:ext cx="6713537" cy="41195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800" b="1" dirty="0">
                <a:latin typeface="Arial" panose="020B0604020202020204" pitchFamily="34" charset="0"/>
                <a:cs typeface="Arial" panose="020B0604020202020204" pitchFamily="34" charset="0"/>
              </a:rPr>
              <a:t>Reglamento de </a:t>
            </a:r>
            <a:r>
              <a:rPr lang="es-ES" sz="2800" b="1" dirty="0" err="1">
                <a:latin typeface="Arial" panose="020B0604020202020204" pitchFamily="34" charset="0"/>
                <a:cs typeface="Arial" panose="020B0604020202020204" pitchFamily="34" charset="0"/>
              </a:rPr>
              <a:t>élas</a:t>
            </a:r>
            <a:r>
              <a:rPr lang="es-ES" sz="2800" b="1" dirty="0">
                <a:latin typeface="Arial" panose="020B0604020202020204" pitchFamily="34" charset="0"/>
                <a:cs typeface="Arial" panose="020B0604020202020204" pitchFamily="34" charset="0"/>
              </a:rPr>
              <a:t> Naciones Unidas  n.º</a:t>
            </a:r>
            <a:r>
              <a:rPr lang="fr-CH" altLang="en-US" b="1" dirty="0">
                <a:latin typeface="Arial" panose="020B0604020202020204" pitchFamily="34" charset="0"/>
                <a:cs typeface="Arial" panose="020B0604020202020204" pitchFamily="34" charset="0"/>
              </a:rPr>
              <a:t>  22</a:t>
            </a:r>
          </a:p>
          <a:p>
            <a:pPr marL="0" indent="0">
              <a:buFont typeface="Arial" panose="020B0604020202020204" pitchFamily="34" charset="0"/>
              <a:buNone/>
            </a:pPr>
            <a:endParaRPr lang="en-GB" altLang="en-US" dirty="0">
              <a:latin typeface="Calibri" panose="020F0502020204030204" pitchFamily="34" charset="0"/>
              <a:cs typeface="Calibri" panose="020F0502020204030204" pitchFamily="34" charset="0"/>
            </a:endParaRPr>
          </a:p>
        </p:txBody>
      </p:sp>
      <p:pic>
        <p:nvPicPr>
          <p:cNvPr id="13" name="Picture 5">
            <a:extLst>
              <a:ext uri="{FF2B5EF4-FFF2-40B4-BE49-F238E27FC236}">
                <a16:creationId xmlns:a16="http://schemas.microsoft.com/office/drawing/2014/main" id="{BD80FA38-4B52-3AED-9F9F-E4953C869947}"/>
              </a:ext>
            </a:extLst>
          </p:cNvPr>
          <p:cNvPicPr>
            <a:picLocks noChangeAspect="1" noChangeArrowheads="1"/>
          </p:cNvPicPr>
          <p:nvPr/>
        </p:nvPicPr>
        <p:blipFill>
          <a:blip r:embed="rId7"/>
          <a:srcRect/>
          <a:stretch>
            <a:fillRect/>
          </a:stretch>
        </p:blipFill>
        <p:spPr bwMode="auto">
          <a:xfrm>
            <a:off x="8460007" y="2406537"/>
            <a:ext cx="2664296" cy="3784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5301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9" y="22679"/>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7382" y="102031"/>
            <a:ext cx="3693248" cy="1038561"/>
          </a:xfrm>
          <a:prstGeom prst="rect">
            <a:avLst/>
          </a:prstGeom>
        </p:spPr>
      </p:pic>
      <p:sp>
        <p:nvSpPr>
          <p:cNvPr id="4" name="Content Placeholder 2">
            <a:extLst>
              <a:ext uri="{FF2B5EF4-FFF2-40B4-BE49-F238E27FC236}">
                <a16:creationId xmlns:a16="http://schemas.microsoft.com/office/drawing/2014/main" id="{D37FD710-0583-DB14-C2DB-5C451243EB5A}"/>
              </a:ext>
            </a:extLst>
          </p:cNvPr>
          <p:cNvSpPr>
            <a:spLocks noGrp="1"/>
          </p:cNvSpPr>
          <p:nvPr>
            <p:ph idx="1"/>
          </p:nvPr>
        </p:nvSpPr>
        <p:spPr>
          <a:xfrm>
            <a:off x="689246" y="1607527"/>
            <a:ext cx="11473315" cy="5449155"/>
          </a:xfrm>
        </p:spPr>
        <p:txBody>
          <a:bodyPr>
            <a:normAutofit/>
          </a:bodyPr>
          <a:lstStyle/>
          <a:p>
            <a:pPr marL="0" indent="0" algn="just">
              <a:buNone/>
            </a:pPr>
            <a:endParaRPr lang="en-US" sz="2500" b="1" kern="100" dirty="0">
              <a:effectLst/>
              <a:latin typeface="Times New Roman" panose="02020603050405020304" pitchFamily="18" charset="0"/>
              <a:ea typeface="SimSun" panose="02010600030101010101" pitchFamily="2" charset="-122"/>
              <a:cs typeface="Arial" panose="020B0604020202020204" pitchFamily="34" charset="0"/>
            </a:endParaRPr>
          </a:p>
          <a:p>
            <a:endParaRPr lang="en-GB" sz="6200" dirty="0"/>
          </a:p>
        </p:txBody>
      </p:sp>
      <p:sp>
        <p:nvSpPr>
          <p:cNvPr id="3" name="Content Placeholder 4">
            <a:extLst>
              <a:ext uri="{FF2B5EF4-FFF2-40B4-BE49-F238E27FC236}">
                <a16:creationId xmlns:a16="http://schemas.microsoft.com/office/drawing/2014/main" id="{FE42FA3A-F14A-C306-4710-95B58A6BA1B2}"/>
              </a:ext>
            </a:extLst>
          </p:cNvPr>
          <p:cNvSpPr txBox="1">
            <a:spLocks noChangeArrowheads="1"/>
          </p:cNvSpPr>
          <p:nvPr/>
        </p:nvSpPr>
        <p:spPr>
          <a:xfrm>
            <a:off x="573088" y="2071688"/>
            <a:ext cx="10687811" cy="41195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s-ES" sz="3200" dirty="0"/>
              <a:t>Un casco funciona de tres maneras: </a:t>
            </a:r>
          </a:p>
          <a:p>
            <a:pPr>
              <a:defRPr/>
            </a:pPr>
            <a:r>
              <a:rPr lang="es-ES" sz="3200" dirty="0"/>
              <a:t>Previene el contacto directo entre el cráneo y el objeto impactante actuando como una barrera mecánica entre la cabeza y el objeto. </a:t>
            </a:r>
          </a:p>
          <a:p>
            <a:pPr>
              <a:defRPr/>
            </a:pPr>
            <a:r>
              <a:rPr lang="es-ES" sz="3200" dirty="0"/>
              <a:t>Distribuye las fuerzas del impacto sobre una superficie mayor para que no se concentren en un área particular del cráneo; </a:t>
            </a:r>
          </a:p>
          <a:p>
            <a:pPr>
              <a:defRPr/>
            </a:pPr>
            <a:r>
              <a:rPr lang="es-ES" sz="3200" dirty="0"/>
              <a:t>y Absorbe la energía del impacto y reduce la magnitud de las fuerzas transmitidas al cráneo y al cerebro.</a:t>
            </a:r>
            <a:endParaRPr lang="en-GB" alt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8341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9" y="22679"/>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7382" y="102031"/>
            <a:ext cx="3693248" cy="1038561"/>
          </a:xfrm>
          <a:prstGeom prst="rect">
            <a:avLst/>
          </a:prstGeom>
        </p:spPr>
      </p:pic>
      <p:sp>
        <p:nvSpPr>
          <p:cNvPr id="4" name="Content Placeholder 2">
            <a:extLst>
              <a:ext uri="{FF2B5EF4-FFF2-40B4-BE49-F238E27FC236}">
                <a16:creationId xmlns:a16="http://schemas.microsoft.com/office/drawing/2014/main" id="{D37FD710-0583-DB14-C2DB-5C451243EB5A}"/>
              </a:ext>
            </a:extLst>
          </p:cNvPr>
          <p:cNvSpPr>
            <a:spLocks noGrp="1"/>
          </p:cNvSpPr>
          <p:nvPr>
            <p:ph idx="1"/>
          </p:nvPr>
        </p:nvSpPr>
        <p:spPr>
          <a:xfrm>
            <a:off x="689246" y="1607527"/>
            <a:ext cx="11473315" cy="5449155"/>
          </a:xfrm>
        </p:spPr>
        <p:txBody>
          <a:bodyPr>
            <a:normAutofit/>
          </a:bodyPr>
          <a:lstStyle/>
          <a:p>
            <a:pPr marL="0" indent="0" algn="just">
              <a:buNone/>
            </a:pPr>
            <a:endParaRPr lang="en-US" sz="2500" b="1" kern="100" dirty="0">
              <a:effectLst/>
              <a:latin typeface="Times New Roman" panose="02020603050405020304" pitchFamily="18" charset="0"/>
              <a:ea typeface="SimSun" panose="02010600030101010101" pitchFamily="2" charset="-122"/>
              <a:cs typeface="Arial" panose="020B0604020202020204" pitchFamily="34" charset="0"/>
            </a:endParaRPr>
          </a:p>
          <a:p>
            <a:endParaRPr lang="en-GB" sz="6200" dirty="0"/>
          </a:p>
        </p:txBody>
      </p:sp>
      <p:sp>
        <p:nvSpPr>
          <p:cNvPr id="3" name="Content Placeholder 4">
            <a:extLst>
              <a:ext uri="{FF2B5EF4-FFF2-40B4-BE49-F238E27FC236}">
                <a16:creationId xmlns:a16="http://schemas.microsoft.com/office/drawing/2014/main" id="{FE42FA3A-F14A-C306-4710-95B58A6BA1B2}"/>
              </a:ext>
            </a:extLst>
          </p:cNvPr>
          <p:cNvSpPr txBox="1">
            <a:spLocks noChangeArrowheads="1"/>
          </p:cNvSpPr>
          <p:nvPr/>
        </p:nvSpPr>
        <p:spPr>
          <a:xfrm>
            <a:off x="573088" y="2071688"/>
            <a:ext cx="10687811" cy="41195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endParaRPr lang="en-GB" altLang="en-US" sz="3200" dirty="0">
              <a:latin typeface="Calibri" panose="020F0502020204030204" pitchFamily="34" charset="0"/>
              <a:cs typeface="Calibri" panose="020F0502020204030204" pitchFamily="34" charset="0"/>
            </a:endParaRPr>
          </a:p>
        </p:txBody>
      </p:sp>
      <p:grpSp>
        <p:nvGrpSpPr>
          <p:cNvPr id="2" name="Group 6">
            <a:extLst>
              <a:ext uri="{FF2B5EF4-FFF2-40B4-BE49-F238E27FC236}">
                <a16:creationId xmlns:a16="http://schemas.microsoft.com/office/drawing/2014/main" id="{805D079A-790F-2BA2-239C-DF4E011581C8}"/>
              </a:ext>
            </a:extLst>
          </p:cNvPr>
          <p:cNvGrpSpPr>
            <a:grpSpLocks/>
          </p:cNvGrpSpPr>
          <p:nvPr/>
        </p:nvGrpSpPr>
        <p:grpSpPr bwMode="auto">
          <a:xfrm>
            <a:off x="6325643" y="2071688"/>
            <a:ext cx="5797777" cy="3662362"/>
            <a:chOff x="0" y="0"/>
            <a:chExt cx="5712977" cy="3625231"/>
          </a:xfrm>
        </p:grpSpPr>
        <p:pic>
          <p:nvPicPr>
            <p:cNvPr id="5" name="Picture 7">
              <a:extLst>
                <a:ext uri="{FF2B5EF4-FFF2-40B4-BE49-F238E27FC236}">
                  <a16:creationId xmlns:a16="http://schemas.microsoft.com/office/drawing/2014/main" id="{E0187265-2948-63ED-80B9-70840E0BE5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9451" y="0"/>
              <a:ext cx="3123526" cy="3625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5B4F0585-2CB3-B9FD-3FD4-BD9910D594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562397" y="1606268"/>
              <a:ext cx="1456566" cy="2581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a:extLst>
                <a:ext uri="{FF2B5EF4-FFF2-40B4-BE49-F238E27FC236}">
                  <a16:creationId xmlns:a16="http://schemas.microsoft.com/office/drawing/2014/main" id="{959ED793-FAD6-8675-BA8A-E31F444F68C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581359" cy="2160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extBox 12">
            <a:extLst>
              <a:ext uri="{FF2B5EF4-FFF2-40B4-BE49-F238E27FC236}">
                <a16:creationId xmlns:a16="http://schemas.microsoft.com/office/drawing/2014/main" id="{49A688D3-CFEF-FCF9-4A90-25DDADCA2A5C}"/>
              </a:ext>
            </a:extLst>
          </p:cNvPr>
          <p:cNvSpPr txBox="1"/>
          <p:nvPr/>
        </p:nvSpPr>
        <p:spPr>
          <a:xfrm>
            <a:off x="336659" y="2085335"/>
            <a:ext cx="6106438" cy="2246769"/>
          </a:xfrm>
          <a:prstGeom prst="rect">
            <a:avLst/>
          </a:prstGeom>
          <a:noFill/>
        </p:spPr>
        <p:txBody>
          <a:bodyPr wrap="square">
            <a:spAutoFit/>
          </a:bodyPr>
          <a:lstStyle/>
          <a:p>
            <a:pPr rtl="0"/>
            <a:r>
              <a:rPr lang="es-ES" sz="2000" dirty="0"/>
              <a:t>Entre 2008 y 2020, 3,4 millones de muertes fueron causadas por accidentes de motocicleta,</a:t>
            </a:r>
          </a:p>
          <a:p>
            <a:pPr rtl="0"/>
            <a:r>
              <a:rPr lang="es-ES" sz="2000" dirty="0"/>
              <a:t>El 3 por ciento eran niños. </a:t>
            </a:r>
          </a:p>
          <a:p>
            <a:pPr rtl="0"/>
            <a:r>
              <a:rPr lang="es-ES" sz="2000" dirty="0"/>
              <a:t>El uso y uso adecuado de cascos de seguridad para motocicletas puede salvar el 42 por ciento de las vidas y evitar el 69 por ciento de las lesiones de los motociclistas. </a:t>
            </a:r>
          </a:p>
        </p:txBody>
      </p:sp>
    </p:spTree>
    <p:extLst>
      <p:ext uri="{BB962C8B-B14F-4D97-AF65-F5344CB8AC3E}">
        <p14:creationId xmlns:p14="http://schemas.microsoft.com/office/powerpoint/2010/main" val="713525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Content Placeholder 2">
            <a:extLst>
              <a:ext uri="{FF2B5EF4-FFF2-40B4-BE49-F238E27FC236}">
                <a16:creationId xmlns:a16="http://schemas.microsoft.com/office/drawing/2014/main" id="{923E09A9-4330-7349-86E6-98948884F51B}"/>
              </a:ext>
            </a:extLst>
          </p:cNvPr>
          <p:cNvSpPr>
            <a:spLocks noGrp="1"/>
          </p:cNvSpPr>
          <p:nvPr>
            <p:ph idx="1"/>
          </p:nvPr>
        </p:nvSpPr>
        <p:spPr>
          <a:xfrm>
            <a:off x="1080721" y="1668958"/>
            <a:ext cx="10650415" cy="5416062"/>
          </a:xfrm>
        </p:spPr>
        <p:txBody>
          <a:bodyPr>
            <a:normAutofit fontScale="92500" lnSpcReduction="20000"/>
          </a:bodyPr>
          <a:lstStyle/>
          <a:p>
            <a:pPr marL="0" indent="0">
              <a:buNone/>
            </a:pPr>
            <a:endParaRPr lang="es-ES" dirty="0"/>
          </a:p>
          <a:p>
            <a:pPr marL="0" indent="0">
              <a:buNone/>
            </a:pPr>
            <a:r>
              <a:rPr lang="es-ES" dirty="0"/>
              <a:t>La mayoría de los países con mejor desempeño (por ejemplo, los países europeos y Japón) lograron estos resultados al adherirse a </a:t>
            </a:r>
            <a:r>
              <a:rPr lang="es-ES" b="1" dirty="0"/>
              <a:t>los Acuerdos de 1958 y 1998</a:t>
            </a:r>
            <a:r>
              <a:rPr lang="es-ES" dirty="0"/>
              <a:t>.</a:t>
            </a:r>
          </a:p>
          <a:p>
            <a:pPr marL="0" indent="0">
              <a:buNone/>
            </a:pPr>
            <a:r>
              <a:rPr lang="es-ES" b="1" dirty="0"/>
              <a:t>La adhesión a ambos es primordial.</a:t>
            </a:r>
            <a:endParaRPr lang="es-ES" dirty="0"/>
          </a:p>
          <a:p>
            <a:pPr marL="0" indent="0">
              <a:buNone/>
            </a:pPr>
            <a:r>
              <a:rPr lang="es-ES" dirty="0"/>
              <a:t>Los marcos regulatorios provistos por ambos Acuerdos son complementarios. </a:t>
            </a:r>
          </a:p>
          <a:p>
            <a:pPr marL="0" indent="0">
              <a:buNone/>
            </a:pPr>
            <a:r>
              <a:rPr lang="es-ES" b="1" dirty="0"/>
              <a:t>La adhesión a uno solo de estos Acuerdos comprometería la complementariedad. </a:t>
            </a:r>
          </a:p>
          <a:p>
            <a:pPr marL="0" indent="0">
              <a:buNone/>
            </a:pPr>
            <a:r>
              <a:rPr lang="es-ES" dirty="0"/>
              <a:t>Además, </a:t>
            </a:r>
            <a:r>
              <a:rPr lang="es-ES" b="1" dirty="0"/>
              <a:t>es fundamental </a:t>
            </a:r>
            <a:r>
              <a:rPr lang="es-ES" dirty="0"/>
              <a:t>adherirse al Convenio de Inspección Técnica </a:t>
            </a:r>
            <a:r>
              <a:rPr lang="es-ES" b="1" dirty="0"/>
              <a:t>de 1997 </a:t>
            </a:r>
            <a:r>
              <a:rPr lang="es-ES" dirty="0"/>
              <a:t>porque, gracias al ITP, los vehículos peligrosos y nocivos para el medio ambiente pueden ser identificados y puestos fuera de circulación (hasta que sean conformes). </a:t>
            </a:r>
          </a:p>
          <a:p>
            <a:pPr marL="0" indent="0">
              <a:buNone/>
            </a:pPr>
            <a:r>
              <a:rPr lang="es-ES" dirty="0"/>
              <a:t>La seguridad vial no solo se garantiza con la puesta en el mercado de vehículos nuevos, sino también con la verificación de que los vehículos en circulación cumplen los requisitos mínimos de seguridad y ambientales.. </a:t>
            </a:r>
          </a:p>
          <a:p>
            <a:pPr marL="0" indent="0">
              <a:buNone/>
            </a:pPr>
            <a:endParaRPr lang="es-ES" b="1" dirty="0"/>
          </a:p>
          <a:p>
            <a:pPr marL="0" indent="0">
              <a:buNone/>
            </a:pPr>
            <a:endParaRPr lang="en-GB" b="1" dirty="0"/>
          </a:p>
        </p:txBody>
      </p:sp>
      <p:sp>
        <p:nvSpPr>
          <p:cNvPr id="3" name="Title 1">
            <a:extLst>
              <a:ext uri="{FF2B5EF4-FFF2-40B4-BE49-F238E27FC236}">
                <a16:creationId xmlns:a16="http://schemas.microsoft.com/office/drawing/2014/main" id="{72A19656-2413-0393-1D60-F0B35F26BAF7}"/>
              </a:ext>
            </a:extLst>
          </p:cNvPr>
          <p:cNvSpPr>
            <a:spLocks noGrp="1"/>
          </p:cNvSpPr>
          <p:nvPr>
            <p:ph type="title"/>
          </p:nvPr>
        </p:nvSpPr>
        <p:spPr>
          <a:xfrm>
            <a:off x="595679" y="965376"/>
            <a:ext cx="10515600" cy="1325563"/>
          </a:xfrm>
        </p:spPr>
        <p:txBody>
          <a:bodyPr/>
          <a:lstStyle/>
          <a:p>
            <a:r>
              <a:rPr lang="es-ES" b="1" dirty="0"/>
              <a:t>Conclusión </a:t>
            </a:r>
            <a:endParaRPr lang="en-GB" b="1" dirty="0"/>
          </a:p>
        </p:txBody>
      </p:sp>
    </p:spTree>
    <p:extLst>
      <p:ext uri="{BB962C8B-B14F-4D97-AF65-F5344CB8AC3E}">
        <p14:creationId xmlns:p14="http://schemas.microsoft.com/office/powerpoint/2010/main" val="639923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5" name="Title 4">
            <a:extLst>
              <a:ext uri="{FF2B5EF4-FFF2-40B4-BE49-F238E27FC236}">
                <a16:creationId xmlns:a16="http://schemas.microsoft.com/office/drawing/2014/main" id="{58868F23-9970-20AD-80F2-FB0F4FD62F8D}"/>
              </a:ext>
            </a:extLst>
          </p:cNvPr>
          <p:cNvSpPr>
            <a:spLocks noGrp="1"/>
          </p:cNvSpPr>
          <p:nvPr>
            <p:ph type="title"/>
          </p:nvPr>
        </p:nvSpPr>
        <p:spPr/>
        <p:txBody>
          <a:bodyPr/>
          <a:lstStyle/>
          <a:p>
            <a:endParaRPr lang="en-GB"/>
          </a:p>
        </p:txBody>
      </p:sp>
      <p:pic>
        <p:nvPicPr>
          <p:cNvPr id="11" name="Picture 10">
            <a:extLst>
              <a:ext uri="{FF2B5EF4-FFF2-40B4-BE49-F238E27FC236}">
                <a16:creationId xmlns:a16="http://schemas.microsoft.com/office/drawing/2014/main" id="{ACC7782C-8C1A-5231-0E8C-629B196ED304}"/>
              </a:ext>
            </a:extLst>
          </p:cNvPr>
          <p:cNvPicPr>
            <a:picLocks noChangeAspect="1"/>
          </p:cNvPicPr>
          <p:nvPr/>
        </p:nvPicPr>
        <p:blipFill>
          <a:blip r:embed="rId7"/>
          <a:stretch>
            <a:fillRect/>
          </a:stretch>
        </p:blipFill>
        <p:spPr>
          <a:xfrm>
            <a:off x="8795574" y="1446265"/>
            <a:ext cx="1695250" cy="2326814"/>
          </a:xfrm>
          <a:prstGeom prst="rect">
            <a:avLst/>
          </a:prstGeom>
          <a:effectLst>
            <a:outerShdw blurRad="50800" dist="38100" dir="2700000" algn="tl" rotWithShape="0">
              <a:prstClr val="black">
                <a:alpha val="40000"/>
              </a:prstClr>
            </a:outerShdw>
          </a:effectLst>
        </p:spPr>
      </p:pic>
      <p:grpSp>
        <p:nvGrpSpPr>
          <p:cNvPr id="13" name="Group 12">
            <a:extLst>
              <a:ext uri="{FF2B5EF4-FFF2-40B4-BE49-F238E27FC236}">
                <a16:creationId xmlns:a16="http://schemas.microsoft.com/office/drawing/2014/main" id="{74CD10C2-CD3A-7C8F-1F59-FB60C7A8266A}"/>
              </a:ext>
            </a:extLst>
          </p:cNvPr>
          <p:cNvGrpSpPr/>
          <p:nvPr/>
        </p:nvGrpSpPr>
        <p:grpSpPr>
          <a:xfrm>
            <a:off x="223803" y="1352104"/>
            <a:ext cx="3995773" cy="1791065"/>
            <a:chOff x="4847861" y="1340581"/>
            <a:chExt cx="5140028" cy="2064232"/>
          </a:xfrm>
        </p:grpSpPr>
        <p:pic>
          <p:nvPicPr>
            <p:cNvPr id="14" name="Picture 2">
              <a:extLst>
                <a:ext uri="{FF2B5EF4-FFF2-40B4-BE49-F238E27FC236}">
                  <a16:creationId xmlns:a16="http://schemas.microsoft.com/office/drawing/2014/main" id="{087192FC-82A0-604F-3BD6-64DDC0889C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47861" y="1340582"/>
              <a:ext cx="1929640" cy="2064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3">
              <a:extLst>
                <a:ext uri="{FF2B5EF4-FFF2-40B4-BE49-F238E27FC236}">
                  <a16:creationId xmlns:a16="http://schemas.microsoft.com/office/drawing/2014/main" id="{EBE56E72-D9C8-D8B2-CDF5-9982D1774E1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29818" y="1340581"/>
              <a:ext cx="1958071" cy="2064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Content Placeholder 2">
            <a:extLst>
              <a:ext uri="{FF2B5EF4-FFF2-40B4-BE49-F238E27FC236}">
                <a16:creationId xmlns:a16="http://schemas.microsoft.com/office/drawing/2014/main" id="{E99C8E23-D00B-12FD-6761-3D48F28DD65E}"/>
              </a:ext>
            </a:extLst>
          </p:cNvPr>
          <p:cNvSpPr txBox="1">
            <a:spLocks/>
          </p:cNvSpPr>
          <p:nvPr/>
        </p:nvSpPr>
        <p:spPr>
          <a:xfrm>
            <a:off x="222243" y="978010"/>
            <a:ext cx="10972800" cy="46214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H" sz="1800" b="1"/>
              <a:t>Sistemas de retención infantil </a:t>
            </a:r>
          </a:p>
          <a:p>
            <a:endParaRPr lang="fr-CH"/>
          </a:p>
          <a:p>
            <a:endParaRPr lang="fr-CH"/>
          </a:p>
          <a:p>
            <a:endParaRPr lang="fr-CH" sz="1800" b="1"/>
          </a:p>
          <a:p>
            <a:pPr marL="0" indent="0">
              <a:buFont typeface="Arial" panose="020B0604020202020204" pitchFamily="34" charset="0"/>
              <a:buNone/>
            </a:pPr>
            <a:r>
              <a:rPr lang="fr-CH" sz="1800" b="1"/>
              <a:t>                            </a:t>
            </a:r>
          </a:p>
          <a:p>
            <a:pPr marL="0" indent="0">
              <a:buFont typeface="Arial" panose="020B0604020202020204" pitchFamily="34" charset="0"/>
              <a:buNone/>
            </a:pPr>
            <a:endParaRPr lang="fr-CH" sz="1800" b="1"/>
          </a:p>
          <a:p>
            <a:pPr marL="0" indent="0">
              <a:buFont typeface="Arial" panose="020B0604020202020204" pitchFamily="34" charset="0"/>
              <a:buNone/>
            </a:pPr>
            <a:r>
              <a:rPr lang="fr-CH" sz="1800" b="1"/>
              <a:t>Cascos de moto </a:t>
            </a:r>
            <a:endParaRPr lang="fr-CH" sz="1800" b="1" dirty="0"/>
          </a:p>
        </p:txBody>
      </p:sp>
      <p:grpSp>
        <p:nvGrpSpPr>
          <p:cNvPr id="17" name="Group 16">
            <a:extLst>
              <a:ext uri="{FF2B5EF4-FFF2-40B4-BE49-F238E27FC236}">
                <a16:creationId xmlns:a16="http://schemas.microsoft.com/office/drawing/2014/main" id="{DD360A34-AB05-B11A-5E46-8FBDC951FDB4}"/>
              </a:ext>
            </a:extLst>
          </p:cNvPr>
          <p:cNvGrpSpPr/>
          <p:nvPr/>
        </p:nvGrpSpPr>
        <p:grpSpPr>
          <a:xfrm>
            <a:off x="203862" y="3886045"/>
            <a:ext cx="4015714" cy="1631218"/>
            <a:chOff x="4847863" y="3645024"/>
            <a:chExt cx="5119839" cy="2065673"/>
          </a:xfrm>
        </p:grpSpPr>
        <p:pic>
          <p:nvPicPr>
            <p:cNvPr id="18" name="Picture 4">
              <a:extLst>
                <a:ext uri="{FF2B5EF4-FFF2-40B4-BE49-F238E27FC236}">
                  <a16:creationId xmlns:a16="http://schemas.microsoft.com/office/drawing/2014/main" id="{B1E65E6F-ED03-9D78-E77F-8455D932580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47863" y="3645024"/>
              <a:ext cx="1929639" cy="2051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5">
              <a:extLst>
                <a:ext uri="{FF2B5EF4-FFF2-40B4-BE49-F238E27FC236}">
                  <a16:creationId xmlns:a16="http://schemas.microsoft.com/office/drawing/2014/main" id="{33C05162-3B54-AB83-DCD0-00A52C733F3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50002" y="3667584"/>
              <a:ext cx="1917700" cy="20431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0" name="TextBox 19">
            <a:extLst>
              <a:ext uri="{FF2B5EF4-FFF2-40B4-BE49-F238E27FC236}">
                <a16:creationId xmlns:a16="http://schemas.microsoft.com/office/drawing/2014/main" id="{A53045E8-C2A6-601F-F4ED-C466078C2E84}"/>
              </a:ext>
            </a:extLst>
          </p:cNvPr>
          <p:cNvSpPr txBox="1"/>
          <p:nvPr/>
        </p:nvSpPr>
        <p:spPr>
          <a:xfrm>
            <a:off x="7792656" y="650169"/>
            <a:ext cx="4219575" cy="923330"/>
          </a:xfrm>
          <a:prstGeom prst="rect">
            <a:avLst/>
          </a:prstGeom>
          <a:noFill/>
        </p:spPr>
        <p:txBody>
          <a:bodyPr wrap="square" rtlCol="0">
            <a:spAutoFit/>
          </a:bodyPr>
          <a:lstStyle/>
          <a:p>
            <a:r>
              <a:rPr lang="es-ES" b="1" dirty="0"/>
              <a:t>Foro Mundial para la Armonización de las Reglamentaciones Vehiculares (WP.29) – Cómo funciona, cómo unirse </a:t>
            </a:r>
            <a:endParaRPr lang="en-GB" b="1" dirty="0"/>
          </a:p>
        </p:txBody>
      </p:sp>
      <p:pic>
        <p:nvPicPr>
          <p:cNvPr id="21" name="Picture 20" descr="Company name&#10;&#10;Description automatically generated with medium confidence">
            <a:extLst>
              <a:ext uri="{FF2B5EF4-FFF2-40B4-BE49-F238E27FC236}">
                <a16:creationId xmlns:a16="http://schemas.microsoft.com/office/drawing/2014/main" id="{5C345281-8AD8-9616-3B3A-9499384E8F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50372" y="4061723"/>
            <a:ext cx="1732567" cy="2351868"/>
          </a:xfrm>
          <a:prstGeom prst="rect">
            <a:avLst/>
          </a:prstGeom>
        </p:spPr>
      </p:pic>
      <p:pic>
        <p:nvPicPr>
          <p:cNvPr id="22" name="Picture 21" descr="A picture containing graphical user interface&#10;&#10;Description automatically generated">
            <a:extLst>
              <a:ext uri="{FF2B5EF4-FFF2-40B4-BE49-F238E27FC236}">
                <a16:creationId xmlns:a16="http://schemas.microsoft.com/office/drawing/2014/main" id="{8C3EC8A6-1DDD-674E-64C3-74613BA54B3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78733" y="4234408"/>
            <a:ext cx="1762998" cy="2423184"/>
          </a:xfrm>
          <a:prstGeom prst="rect">
            <a:avLst/>
          </a:prstGeom>
        </p:spPr>
      </p:pic>
      <p:pic>
        <p:nvPicPr>
          <p:cNvPr id="23" name="Picture 22" descr="A person smiling in a car&#10;&#10;Description automatically generated with low confidence">
            <a:extLst>
              <a:ext uri="{FF2B5EF4-FFF2-40B4-BE49-F238E27FC236}">
                <a16:creationId xmlns:a16="http://schemas.microsoft.com/office/drawing/2014/main" id="{9D454002-9D53-A6A7-4582-C07D8877F5D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990469" y="4390375"/>
            <a:ext cx="1710055" cy="2423184"/>
          </a:xfrm>
          <a:prstGeom prst="rect">
            <a:avLst/>
          </a:prstGeom>
        </p:spPr>
      </p:pic>
      <p:sp>
        <p:nvSpPr>
          <p:cNvPr id="24" name="TextBox 23">
            <a:extLst>
              <a:ext uri="{FF2B5EF4-FFF2-40B4-BE49-F238E27FC236}">
                <a16:creationId xmlns:a16="http://schemas.microsoft.com/office/drawing/2014/main" id="{7B277581-C6BC-E664-E7CF-DB1C731C3C94}"/>
              </a:ext>
            </a:extLst>
          </p:cNvPr>
          <p:cNvSpPr txBox="1"/>
          <p:nvPr/>
        </p:nvSpPr>
        <p:spPr>
          <a:xfrm>
            <a:off x="4555395" y="3685830"/>
            <a:ext cx="4219575" cy="369332"/>
          </a:xfrm>
          <a:prstGeom prst="rect">
            <a:avLst/>
          </a:prstGeom>
          <a:noFill/>
        </p:spPr>
        <p:txBody>
          <a:bodyPr wrap="square" rtlCol="0">
            <a:spAutoFit/>
          </a:bodyPr>
          <a:lstStyle/>
          <a:p>
            <a:r>
              <a:rPr lang="en-GB" b="1" dirty="0" err="1"/>
              <a:t>Vehículos</a:t>
            </a:r>
            <a:r>
              <a:rPr lang="en-GB" b="1" dirty="0"/>
              <a:t> </a:t>
            </a:r>
            <a:r>
              <a:rPr lang="en-GB" b="1" dirty="0" err="1"/>
              <a:t>automatizados</a:t>
            </a:r>
            <a:r>
              <a:rPr lang="en-GB" b="1" dirty="0"/>
              <a:t> </a:t>
            </a:r>
          </a:p>
        </p:txBody>
      </p:sp>
      <p:sp>
        <p:nvSpPr>
          <p:cNvPr id="25" name="TextBox 24">
            <a:extLst>
              <a:ext uri="{FF2B5EF4-FFF2-40B4-BE49-F238E27FC236}">
                <a16:creationId xmlns:a16="http://schemas.microsoft.com/office/drawing/2014/main" id="{C3AA1F31-CECF-604C-BC5F-C9E6AD019752}"/>
              </a:ext>
            </a:extLst>
          </p:cNvPr>
          <p:cNvSpPr txBox="1"/>
          <p:nvPr/>
        </p:nvSpPr>
        <p:spPr>
          <a:xfrm>
            <a:off x="7131944" y="3876426"/>
            <a:ext cx="4219575" cy="369332"/>
          </a:xfrm>
          <a:prstGeom prst="rect">
            <a:avLst/>
          </a:prstGeom>
          <a:noFill/>
        </p:spPr>
        <p:txBody>
          <a:bodyPr wrap="square" rtlCol="0">
            <a:spAutoFit/>
          </a:bodyPr>
          <a:lstStyle/>
          <a:p>
            <a:r>
              <a:rPr lang="en-GB" b="1" dirty="0" err="1"/>
              <a:t>Metodología</a:t>
            </a:r>
            <a:r>
              <a:rPr lang="en-GB" b="1" dirty="0"/>
              <a:t> </a:t>
            </a:r>
            <a:r>
              <a:rPr lang="en-GB" b="1" dirty="0" err="1"/>
              <a:t>costo-beneficio</a:t>
            </a:r>
            <a:r>
              <a:rPr lang="en-GB" b="1" dirty="0"/>
              <a:t> </a:t>
            </a:r>
          </a:p>
        </p:txBody>
      </p:sp>
      <p:sp>
        <p:nvSpPr>
          <p:cNvPr id="26" name="TextBox 25">
            <a:extLst>
              <a:ext uri="{FF2B5EF4-FFF2-40B4-BE49-F238E27FC236}">
                <a16:creationId xmlns:a16="http://schemas.microsoft.com/office/drawing/2014/main" id="{FA1839E6-6429-A71A-D6E9-5ECB4E30D3BF}"/>
              </a:ext>
            </a:extLst>
          </p:cNvPr>
          <p:cNvSpPr txBox="1"/>
          <p:nvPr/>
        </p:nvSpPr>
        <p:spPr>
          <a:xfrm>
            <a:off x="491476" y="6321620"/>
            <a:ext cx="7124368" cy="461665"/>
          </a:xfrm>
          <a:prstGeom prst="rect">
            <a:avLst/>
          </a:prstGeom>
          <a:noFill/>
        </p:spPr>
        <p:txBody>
          <a:bodyPr wrap="square">
            <a:spAutoFit/>
          </a:bodyPr>
          <a:lstStyle/>
          <a:p>
            <a:r>
              <a:rPr lang="en-GB" sz="2400" dirty="0"/>
              <a:t>https://unece.org/transport/vehicle-regulations</a:t>
            </a:r>
          </a:p>
        </p:txBody>
      </p:sp>
    </p:spTree>
    <p:extLst>
      <p:ext uri="{BB962C8B-B14F-4D97-AF65-F5344CB8AC3E}">
        <p14:creationId xmlns:p14="http://schemas.microsoft.com/office/powerpoint/2010/main" val="3904903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D772C19-C00C-208D-DA77-C3506700A3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98212D4B-8A06-AC58-D0B8-0EBEFDB83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618" y="5164105"/>
            <a:ext cx="8330764" cy="880205"/>
          </a:xfrm>
          <a:prstGeom prst="rect">
            <a:avLst/>
          </a:prstGeom>
        </p:spPr>
      </p:pic>
      <p:pic>
        <p:nvPicPr>
          <p:cNvPr id="7" name="Imagen 6">
            <a:extLst>
              <a:ext uri="{FF2B5EF4-FFF2-40B4-BE49-F238E27FC236}">
                <a16:creationId xmlns:a16="http://schemas.microsoft.com/office/drawing/2014/main" id="{A82A8C8A-E5C0-B638-3EE4-1310309256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0617" y="442743"/>
            <a:ext cx="8330765" cy="1756137"/>
          </a:xfrm>
          <a:prstGeom prst="rect">
            <a:avLst/>
          </a:prstGeom>
        </p:spPr>
      </p:pic>
      <p:sp>
        <p:nvSpPr>
          <p:cNvPr id="8" name="CuadroTexto 7">
            <a:extLst>
              <a:ext uri="{FF2B5EF4-FFF2-40B4-BE49-F238E27FC236}">
                <a16:creationId xmlns:a16="http://schemas.microsoft.com/office/drawing/2014/main" id="{DBE962EC-3515-155B-F419-654C41AF69EB}"/>
              </a:ext>
            </a:extLst>
          </p:cNvPr>
          <p:cNvSpPr txBox="1"/>
          <p:nvPr/>
        </p:nvSpPr>
        <p:spPr>
          <a:xfrm>
            <a:off x="0" y="2967171"/>
            <a:ext cx="12192000" cy="755784"/>
          </a:xfrm>
          <a:prstGeom prst="rect">
            <a:avLst/>
          </a:prstGeom>
          <a:noFill/>
        </p:spPr>
        <p:txBody>
          <a:bodyPr wrap="square" rtlCol="0">
            <a:spAutoFit/>
          </a:bodyPr>
          <a:lstStyle/>
          <a:p>
            <a:pPr algn="ctr">
              <a:lnSpc>
                <a:spcPts val="4500"/>
              </a:lnSpc>
            </a:pPr>
            <a:r>
              <a:rPr lang="es-ES" sz="8000" dirty="0">
                <a:solidFill>
                  <a:schemeClr val="bg2">
                    <a:lumMod val="50000"/>
                  </a:schemeClr>
                </a:solidFill>
                <a:latin typeface="Akzidenz-Grotesk BQ Condensed" pitchFamily="50" charset="0"/>
              </a:rPr>
              <a:t>MUCHAS GRACIAS!</a:t>
            </a:r>
            <a:endParaRPr lang="es-419" sz="8000" dirty="0">
              <a:solidFill>
                <a:schemeClr val="bg2">
                  <a:lumMod val="50000"/>
                </a:schemeClr>
              </a:solidFill>
              <a:latin typeface="Akzidenz-Grotesk BQ Condensed" pitchFamily="50" charset="0"/>
            </a:endParaRPr>
          </a:p>
        </p:txBody>
      </p:sp>
      <p:sp>
        <p:nvSpPr>
          <p:cNvPr id="9" name="CuadroTexto 8">
            <a:extLst>
              <a:ext uri="{FF2B5EF4-FFF2-40B4-BE49-F238E27FC236}">
                <a16:creationId xmlns:a16="http://schemas.microsoft.com/office/drawing/2014/main" id="{7FFE9E3E-1818-8A0D-2838-DFA8B883CECE}"/>
              </a:ext>
            </a:extLst>
          </p:cNvPr>
          <p:cNvSpPr txBox="1"/>
          <p:nvPr/>
        </p:nvSpPr>
        <p:spPr>
          <a:xfrm>
            <a:off x="1356907" y="3800118"/>
            <a:ext cx="9478185" cy="669414"/>
          </a:xfrm>
          <a:prstGeom prst="rect">
            <a:avLst/>
          </a:prstGeom>
          <a:noFill/>
        </p:spPr>
        <p:txBody>
          <a:bodyPr wrap="square" rtlCol="0">
            <a:spAutoFit/>
          </a:bodyPr>
          <a:lstStyle/>
          <a:p>
            <a:pPr algn="ctr">
              <a:lnSpc>
                <a:spcPts val="4500"/>
              </a:lnSpc>
            </a:pPr>
            <a:r>
              <a:rPr lang="es-ES" sz="4000" dirty="0">
                <a:solidFill>
                  <a:srgbClr val="00AFEF"/>
                </a:solidFill>
                <a:latin typeface="Akzidenz-Grotesk BQ Condensed" pitchFamily="50" charset="0"/>
              </a:rPr>
              <a:t>Edoardo Gianotti</a:t>
            </a:r>
            <a:endParaRPr lang="es-419" sz="4000" dirty="0">
              <a:solidFill>
                <a:srgbClr val="00AFEF"/>
              </a:solidFill>
              <a:latin typeface="Akzidenz-Grotesk BQ Condensed" pitchFamily="50" charset="0"/>
            </a:endParaRPr>
          </a:p>
        </p:txBody>
      </p:sp>
      <p:sp>
        <p:nvSpPr>
          <p:cNvPr id="11" name="CuadroTexto 10">
            <a:extLst>
              <a:ext uri="{FF2B5EF4-FFF2-40B4-BE49-F238E27FC236}">
                <a16:creationId xmlns:a16="http://schemas.microsoft.com/office/drawing/2014/main" id="{4D5B1F4B-0765-916A-F3B7-B1630B94A2F9}"/>
              </a:ext>
            </a:extLst>
          </p:cNvPr>
          <p:cNvSpPr txBox="1"/>
          <p:nvPr/>
        </p:nvSpPr>
        <p:spPr>
          <a:xfrm>
            <a:off x="1356905" y="4235629"/>
            <a:ext cx="9478185" cy="561285"/>
          </a:xfrm>
          <a:prstGeom prst="rect">
            <a:avLst/>
          </a:prstGeom>
          <a:noFill/>
        </p:spPr>
        <p:txBody>
          <a:bodyPr wrap="square" rtlCol="0">
            <a:spAutoFit/>
          </a:bodyPr>
          <a:lstStyle/>
          <a:p>
            <a:pPr algn="ctr">
              <a:lnSpc>
                <a:spcPts val="4500"/>
              </a:lnSpc>
            </a:pPr>
            <a:r>
              <a:rPr lang="es-ES" sz="2800" dirty="0">
                <a:solidFill>
                  <a:schemeClr val="bg2">
                    <a:lumMod val="50000"/>
                  </a:schemeClr>
                </a:solidFill>
                <a:latin typeface="Akzidenz-Grotesk BQ Condensed" pitchFamily="50" charset="0"/>
              </a:rPr>
              <a:t>E-MAIL</a:t>
            </a: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109290174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951</TotalTime>
  <Words>5879</Words>
  <Application>Microsoft Office PowerPoint</Application>
  <PresentationFormat>Widescreen</PresentationFormat>
  <Paragraphs>371</Paragraphs>
  <Slides>41</Slides>
  <Notes>41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41</vt:i4>
      </vt:variant>
    </vt:vector>
  </HeadingPairs>
  <TitlesOfParts>
    <vt:vector size="54" baseType="lpstr">
      <vt:lpstr>Akzidenz-Grotesk BQ Condensed</vt:lpstr>
      <vt:lpstr>Myriad Pro</vt:lpstr>
      <vt:lpstr>MyriadPro-Semibold</vt:lpstr>
      <vt:lpstr>Rubik</vt:lpstr>
      <vt:lpstr>Arial</vt:lpstr>
      <vt:lpstr>Berlin Sans FB Demi</vt:lpstr>
      <vt:lpstr>Book Antiqua</vt:lpstr>
      <vt:lpstr>Calibri</vt:lpstr>
      <vt:lpstr>Calibri Light</vt:lpstr>
      <vt:lpstr>Times New Roman</vt:lpstr>
      <vt:lpstr>Trebuchet MS</vt:lpstr>
      <vt:lpstr>Wingdings</vt:lpstr>
      <vt:lpstr>Tema de Office</vt:lpstr>
      <vt:lpstr>PowerPoint Presentation</vt:lpstr>
      <vt:lpstr>PowerPoint Presentation</vt:lpstr>
      <vt:lpstr>PowerPoint Presentation</vt:lpstr>
      <vt:lpstr>PowerPoint Presentation</vt:lpstr>
      <vt:lpstr>Armonización de Reglementaciones Vehicular </vt:lpstr>
      <vt:lpstr>¿Por qué una reglamentación mundial vehicular?</vt:lpstr>
      <vt:lpstr>PowerPoint Presentation</vt:lpstr>
      <vt:lpstr>Estructura del WP.29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Ventajas de adherirse al Acuerdo (1) </vt:lpstr>
      <vt:lpstr>Beneficios de las adhesión a los instrumentos legales de la ONU  </vt:lpstr>
      <vt:lpstr>Elementos principales del Acuerdo de 1997 </vt:lpstr>
      <vt:lpstr>PowerPoint Presentation</vt:lpstr>
      <vt:lpstr>Grupo de trabajo informal sobre vehículos usados y nuevos más seguros y limpios para países de ingresos bajos y medianos  GTI SCUNV Establecido por el WP.29 en su 185º período de sesiones en 2021, Tareas:   Establecimiento de requisitos mínimos para las inspecciones de exportaciones e importaciones.  Intercambio de información entre países exportadores e importadores.   Requisitos mínimos de seguridad y medioambientales cuando el vehículo era nuevo y para vehículos nuevos   Próximo paso: VEHÍCULOS USADOS MÁS SEGUROS Y LIMPIOS PARA AMÉRICA LATINA Y EL CARIBE  Miembros: países interesados/partes interesadas de países exportadores e importadores</vt:lpstr>
      <vt:lpstr>Borrador de actividades propuestas: puntos que ya se abordaron y puntos de acción recientemente identificados</vt:lpstr>
      <vt:lpstr>PowerPoint Presentation</vt:lpstr>
      <vt:lpstr>PowerPoint Presentation</vt:lpstr>
      <vt:lpstr>Por qué utilizar sistemas de retención infantil</vt:lpstr>
      <vt:lpstr>Utilice siempre un sistema de retención infantil cuando transporte a su hijo en un automóvil.</vt:lpstr>
      <vt:lpstr>Reglamento n.º 129 de las Naciones Unidas niños</vt:lpstr>
      <vt:lpstr>Type approval markings – UN Reg. 129</vt:lpstr>
      <vt:lpstr>La magnitud de la seguridad de los niños en el tráfico rodado</vt:lpstr>
      <vt:lpstr>PowerPoint Presentation</vt:lpstr>
      <vt:lpstr>Uso y mal uso de los sistemas de retención infantil</vt:lpstr>
      <vt:lpstr>Nuevo Reglamento de la ONU para mejorar la seguridad del transporte de niños en autobuses y autocaresN Regulation on Safer Transport of Children in Buses and Coaches </vt:lpstr>
      <vt:lpstr>PowerPoint Presentation</vt:lpstr>
      <vt:lpstr>PowerPoint Presentation</vt:lpstr>
      <vt:lpstr>PowerPoint Presentation</vt:lpstr>
      <vt:lpstr>PowerPoint Presentation</vt:lpstr>
      <vt:lpstr>Conclusión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Vignolo</dc:creator>
  <cp:lastModifiedBy>EG</cp:lastModifiedBy>
  <cp:revision>10</cp:revision>
  <cp:lastPrinted>2024-04-11T01:31:52Z</cp:lastPrinted>
  <dcterms:created xsi:type="dcterms:W3CDTF">2022-06-04T00:49:06Z</dcterms:created>
  <dcterms:modified xsi:type="dcterms:W3CDTF">2024-04-11T05:01:26Z</dcterms:modified>
</cp:coreProperties>
</file>